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4"/>
  </p:notesMasterIdLst>
  <p:sldIdLst>
    <p:sldId id="258" r:id="rId2"/>
    <p:sldId id="272" r:id="rId3"/>
    <p:sldId id="262" r:id="rId4"/>
    <p:sldId id="261" r:id="rId5"/>
    <p:sldId id="274" r:id="rId6"/>
    <p:sldId id="273" r:id="rId7"/>
    <p:sldId id="263" r:id="rId8"/>
    <p:sldId id="276" r:id="rId9"/>
    <p:sldId id="277" r:id="rId10"/>
    <p:sldId id="264" r:id="rId11"/>
    <p:sldId id="265" r:id="rId12"/>
    <p:sldId id="275" r:id="rId13"/>
  </p:sldIdLst>
  <p:sldSz cx="10691813" cy="7559675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F5F9"/>
    <a:srgbClr val="A77B53"/>
    <a:srgbClr val="4D5568"/>
    <a:srgbClr val="9D2235"/>
    <a:srgbClr val="8C6746"/>
    <a:srgbClr val="BD9A7A"/>
    <a:srgbClr val="D1B9A3"/>
    <a:srgbClr val="C6A88C"/>
    <a:srgbClr val="B6906E"/>
    <a:srgbClr val="484F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069" autoAdjust="0"/>
    <p:restoredTop sz="94660"/>
  </p:normalViewPr>
  <p:slideViewPr>
    <p:cSldViewPr snapToGrid="0">
      <p:cViewPr varScale="1">
        <p:scale>
          <a:sx n="97" d="100"/>
          <a:sy n="97" d="100"/>
        </p:scale>
        <p:origin x="936" y="78"/>
      </p:cViewPr>
      <p:guideLst>
        <p:guide orient="horz" pos="2381"/>
        <p:guide pos="33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838800" cy="83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87F4E6-948D-49F4-ADC6-BC50A5BE4E9D}" type="datetimeFigureOut">
              <a:rPr lang="ru-RU" smtClean="0"/>
              <a:t>26.05.2017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D22841-F0A8-4664-B7EA-643F2213E7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0390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701107" y="6814801"/>
            <a:ext cx="1677599" cy="191900"/>
          </a:xfrm>
        </p:spPr>
        <p:txBody>
          <a:bodyPr/>
          <a:lstStyle>
            <a:lvl1pPr algn="r">
              <a:defRPr sz="1100">
                <a:solidFill>
                  <a:srgbClr val="BD9A7A"/>
                </a:solidFill>
              </a:defRPr>
            </a:lvl1pPr>
          </a:lstStyle>
          <a:p>
            <a:r>
              <a:rPr lang="en-US" smtClean="0"/>
              <a:t>gge.ru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200" y="957600"/>
            <a:ext cx="2071116" cy="14356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51906" y="2941038"/>
            <a:ext cx="6710400" cy="2088000"/>
          </a:xfrm>
        </p:spPr>
        <p:txBody>
          <a:bodyPr anchor="t" anchorCtr="0"/>
          <a:lstStyle>
            <a:lvl1pPr algn="l">
              <a:lnSpc>
                <a:spcPts val="3200"/>
              </a:lnSpc>
              <a:defRPr sz="2200" cap="all" baseline="0">
                <a:solidFill>
                  <a:srgbClr val="BD9A7A"/>
                </a:solidFill>
              </a:defRPr>
            </a:lvl1pPr>
          </a:lstStyle>
          <a:p>
            <a:r>
              <a:rPr lang="ru-RU" dirty="0" smtClean="0"/>
              <a:t>Об основных требованиях </a:t>
            </a:r>
            <a:br>
              <a:rPr lang="ru-RU" dirty="0" smtClean="0"/>
            </a:br>
            <a:r>
              <a:rPr lang="ru-RU" dirty="0" smtClean="0"/>
              <a:t>к осуществлению государственной экспертизы проектной документации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и (или) результатов инженерных изысканий в электронной форме 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3" hasCustomPrompt="1"/>
          </p:nvPr>
        </p:nvSpPr>
        <p:spPr>
          <a:xfrm>
            <a:off x="1151906" y="5457825"/>
            <a:ext cx="3355006" cy="180000"/>
          </a:xfrm>
        </p:spPr>
        <p:txBody>
          <a:bodyPr/>
          <a:lstStyle>
            <a:lvl1pPr>
              <a:defRPr sz="1100"/>
            </a:lvl1pPr>
            <a:lvl2pPr>
              <a:spcBef>
                <a:spcPts val="1850"/>
              </a:spcBef>
              <a:defRPr>
                <a:solidFill>
                  <a:srgbClr val="BD9A7A"/>
                </a:solidFill>
              </a:defRPr>
            </a:lvl2pPr>
          </a:lstStyle>
          <a:p>
            <a:pPr lvl="0"/>
            <a:r>
              <a:rPr lang="ru-RU" dirty="0" smtClean="0"/>
              <a:t>АНДРОПОВ ВАДИМ ВЛАДИМИРОВИЧ</a:t>
            </a:r>
            <a:endParaRPr lang="ru-RU" dirty="0"/>
          </a:p>
        </p:txBody>
      </p:sp>
      <p:sp>
        <p:nvSpPr>
          <p:cNvPr id="10" name="Текст 8"/>
          <p:cNvSpPr>
            <a:spLocks noGrp="1"/>
          </p:cNvSpPr>
          <p:nvPr>
            <p:ph type="body" sz="quarter" idx="14" hasCustomPrompt="1"/>
          </p:nvPr>
        </p:nvSpPr>
        <p:spPr>
          <a:xfrm>
            <a:off x="1151906" y="5759999"/>
            <a:ext cx="3355006" cy="536237"/>
          </a:xfrm>
        </p:spPr>
        <p:txBody>
          <a:bodyPr/>
          <a:lstStyle>
            <a:lvl1pPr>
              <a:defRPr sz="1100" cap="none" baseline="0">
                <a:solidFill>
                  <a:srgbClr val="BD9A7A"/>
                </a:solidFill>
              </a:defRPr>
            </a:lvl1pPr>
            <a:lvl2pPr>
              <a:spcBef>
                <a:spcPts val="1850"/>
              </a:spcBef>
              <a:defRPr>
                <a:solidFill>
                  <a:srgbClr val="BD9A7A"/>
                </a:solidFill>
              </a:defRPr>
            </a:lvl2pPr>
          </a:lstStyle>
          <a:p>
            <a:pPr lvl="0"/>
            <a:r>
              <a:rPr lang="ru-RU" dirty="0" smtClean="0"/>
              <a:t>Первый заместитель начальника </a:t>
            </a:r>
            <a:br>
              <a:rPr lang="ru-RU" dirty="0" smtClean="0"/>
            </a:br>
            <a:r>
              <a:rPr lang="ru-RU" dirty="0" smtClean="0"/>
              <a:t>ФАУ «</a:t>
            </a:r>
            <a:r>
              <a:rPr lang="ru-RU" dirty="0" err="1" smtClean="0"/>
              <a:t>Главгосэкспертиза</a:t>
            </a:r>
            <a:r>
              <a:rPr lang="ru-RU" dirty="0" smtClean="0"/>
              <a:t> России»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18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График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gge.ru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188000" y="6840000"/>
            <a:ext cx="216000" cy="288000"/>
          </a:xfrm>
        </p:spPr>
        <p:txBody>
          <a:bodyPr/>
          <a:lstStyle>
            <a:lvl1pPr>
              <a:lnSpc>
                <a:spcPts val="1080"/>
              </a:lnSpc>
              <a:defRPr baseline="0"/>
            </a:lvl1pPr>
          </a:lstStyle>
          <a:p>
            <a:fld id="{E8DD0F05-9152-48D7-BAD1-3C9B5094FDF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Объект 9"/>
          <p:cNvSpPr>
            <a:spLocks noGrp="1"/>
          </p:cNvSpPr>
          <p:nvPr>
            <p:ph sz="quarter" idx="13" hasCustomPrompt="1"/>
          </p:nvPr>
        </p:nvSpPr>
        <p:spPr>
          <a:xfrm>
            <a:off x="1152525" y="423863"/>
            <a:ext cx="5870981" cy="839787"/>
          </a:xfrm>
        </p:spPr>
        <p:txBody>
          <a:bodyPr/>
          <a:lstStyle>
            <a:lvl1pPr>
              <a:lnSpc>
                <a:spcPts val="2000"/>
              </a:lnSpc>
              <a:spcBef>
                <a:spcPts val="0"/>
              </a:spcBef>
              <a:defRPr sz="1800" cap="none" baseline="0"/>
            </a:lvl1pPr>
          </a:lstStyle>
          <a:p>
            <a:pPr lvl="0"/>
            <a:r>
              <a:rPr lang="ru-RU" dirty="0" smtClean="0"/>
              <a:t>Динамика количества посещений ресурса в месяц</a:t>
            </a: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306388" y="424637"/>
            <a:ext cx="846137" cy="839788"/>
          </a:xfrm>
        </p:spPr>
        <p:txBody>
          <a:bodyPr/>
          <a:lstStyle>
            <a:lvl1pPr>
              <a:lnSpc>
                <a:spcPts val="2000"/>
              </a:lnSpc>
              <a:defRPr sz="1800" cap="none" spc="0" baseline="0"/>
            </a:lvl1pPr>
          </a:lstStyle>
          <a:p>
            <a:pPr lvl="0"/>
            <a:r>
              <a:rPr lang="ru-RU" dirty="0" smtClean="0"/>
              <a:t>01.8</a:t>
            </a:r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4800" y="6796800"/>
            <a:ext cx="1435608" cy="278892"/>
          </a:xfrm>
          <a:prstGeom prst="rect">
            <a:avLst/>
          </a:prstGeom>
        </p:spPr>
      </p:pic>
      <p:sp>
        <p:nvSpPr>
          <p:cNvPr id="4" name="Диаграмма 3"/>
          <p:cNvSpPr>
            <a:spLocks noGrp="1"/>
          </p:cNvSpPr>
          <p:nvPr>
            <p:ph type="chart" sz="quarter" idx="15"/>
          </p:nvPr>
        </p:nvSpPr>
        <p:spPr>
          <a:xfrm>
            <a:off x="306388" y="2101850"/>
            <a:ext cx="10072318" cy="4194175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919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+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gge.ru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188000" y="6840000"/>
            <a:ext cx="216000" cy="288000"/>
          </a:xfrm>
        </p:spPr>
        <p:txBody>
          <a:bodyPr/>
          <a:lstStyle>
            <a:lvl1pPr>
              <a:lnSpc>
                <a:spcPts val="1080"/>
              </a:lnSpc>
              <a:defRPr baseline="0"/>
            </a:lvl1pPr>
          </a:lstStyle>
          <a:p>
            <a:fld id="{E8DD0F05-9152-48D7-BAD1-3C9B5094FDF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Объект 9"/>
          <p:cNvSpPr>
            <a:spLocks noGrp="1"/>
          </p:cNvSpPr>
          <p:nvPr>
            <p:ph sz="quarter" idx="13" hasCustomPrompt="1"/>
          </p:nvPr>
        </p:nvSpPr>
        <p:spPr>
          <a:xfrm>
            <a:off x="1152525" y="423863"/>
            <a:ext cx="4193381" cy="839787"/>
          </a:xfrm>
        </p:spPr>
        <p:txBody>
          <a:bodyPr/>
          <a:lstStyle>
            <a:lvl1pPr>
              <a:lnSpc>
                <a:spcPts val="2000"/>
              </a:lnSpc>
              <a:spcBef>
                <a:spcPts val="0"/>
              </a:spcBef>
              <a:defRPr sz="1800" cap="none" baseline="0"/>
            </a:lvl1pPr>
          </a:lstStyle>
          <a:p>
            <a:pPr lvl="0"/>
            <a:r>
              <a:rPr lang="ru-RU" dirty="0" smtClean="0"/>
              <a:t>Внесение изменений в постановление Правительства Российской Федерации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от 05.03.2007 № 145 </a:t>
            </a: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306388" y="424637"/>
            <a:ext cx="846137" cy="839788"/>
          </a:xfrm>
        </p:spPr>
        <p:txBody>
          <a:bodyPr/>
          <a:lstStyle>
            <a:lvl1pPr>
              <a:lnSpc>
                <a:spcPts val="2000"/>
              </a:lnSpc>
              <a:defRPr sz="1800" cap="none" spc="0" baseline="0"/>
            </a:lvl1pPr>
          </a:lstStyle>
          <a:p>
            <a:pPr lvl="0"/>
            <a:r>
              <a:rPr lang="ru-RU" dirty="0" smtClean="0"/>
              <a:t>01.9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15" hasCustomPrompt="1"/>
          </p:nvPr>
        </p:nvSpPr>
        <p:spPr>
          <a:xfrm>
            <a:off x="1152525" y="2101850"/>
            <a:ext cx="4192588" cy="839788"/>
          </a:xfrm>
        </p:spPr>
        <p:txBody>
          <a:bodyPr/>
          <a:lstStyle>
            <a:lvl1pPr>
              <a:lnSpc>
                <a:spcPts val="1600"/>
              </a:lnSpc>
              <a:spcBef>
                <a:spcPts val="0"/>
              </a:spcBef>
              <a:defRPr cap="none" baseline="0">
                <a:solidFill>
                  <a:srgbClr val="BD9A7A"/>
                </a:solidFill>
              </a:defRPr>
            </a:lvl1pPr>
          </a:lstStyle>
          <a:p>
            <a:pPr lvl="0"/>
            <a:r>
              <a:rPr lang="ru-RU" dirty="0" smtClean="0"/>
              <a:t>Постановление Правительства Российской Федерации  </a:t>
            </a:r>
            <a:br>
              <a:rPr lang="ru-RU" dirty="0" smtClean="0"/>
            </a:br>
            <a:r>
              <a:rPr lang="ru-RU" dirty="0" smtClean="0"/>
              <a:t>от 05 марта 2007 года № 145 «О порядке организации </a:t>
            </a:r>
            <a:br>
              <a:rPr lang="ru-RU" dirty="0" smtClean="0"/>
            </a:br>
            <a:r>
              <a:rPr lang="ru-RU" dirty="0" smtClean="0"/>
              <a:t>и проведения государственной экспертизы проектной документации и результатов инженерных изысканий»</a:t>
            </a:r>
          </a:p>
          <a:p>
            <a:pPr lvl="0"/>
            <a:r>
              <a:rPr lang="ru-RU" dirty="0" smtClean="0"/>
              <a:t> </a:t>
            </a:r>
          </a:p>
        </p:txBody>
      </p:sp>
      <p:sp>
        <p:nvSpPr>
          <p:cNvPr id="17" name="Текст 15"/>
          <p:cNvSpPr>
            <a:spLocks noGrp="1"/>
          </p:cNvSpPr>
          <p:nvPr>
            <p:ph type="body" sz="quarter" idx="17" hasCustomPrompt="1"/>
          </p:nvPr>
        </p:nvSpPr>
        <p:spPr>
          <a:xfrm>
            <a:off x="1152524" y="3786187"/>
            <a:ext cx="4193381" cy="1671250"/>
          </a:xfrm>
        </p:spPr>
        <p:txBody>
          <a:bodyPr wrap="square">
            <a:noAutofit/>
          </a:bodyPr>
          <a:lstStyle>
            <a:lvl1pPr>
              <a:defRPr/>
            </a:lvl1pPr>
            <a:lvl2pPr>
              <a:spcBef>
                <a:spcPts val="1400"/>
              </a:spcBef>
              <a:defRPr/>
            </a:lvl2pPr>
          </a:lstStyle>
          <a:p>
            <a:pPr lvl="0"/>
            <a:r>
              <a:rPr lang="ru-RU" dirty="0" smtClean="0"/>
              <a:t>31 марта 2012 года </a:t>
            </a:r>
          </a:p>
          <a:p>
            <a:pPr lvl="1"/>
            <a:r>
              <a:rPr lang="ru-RU" dirty="0" smtClean="0"/>
              <a:t>Документы для проведения государственной экспертизы представляются на бумажном носителе или в форме электронных документов с использованием в том числе федеральной государственной информационной системы ЕПГУ (при наличии соответствующей технической возможности). </a:t>
            </a:r>
          </a:p>
        </p:txBody>
      </p:sp>
      <p:sp>
        <p:nvSpPr>
          <p:cNvPr id="18" name="Текст 15"/>
          <p:cNvSpPr>
            <a:spLocks noGrp="1"/>
          </p:cNvSpPr>
          <p:nvPr>
            <p:ph type="body" sz="quarter" idx="18" hasCustomPrompt="1"/>
          </p:nvPr>
        </p:nvSpPr>
        <p:spPr>
          <a:xfrm>
            <a:off x="1152524" y="5457437"/>
            <a:ext cx="4193382" cy="838800"/>
          </a:xfrm>
        </p:spPr>
        <p:txBody>
          <a:bodyPr wrap="square">
            <a:noAutofit/>
          </a:bodyPr>
          <a:lstStyle>
            <a:lvl1pPr>
              <a:defRPr/>
            </a:lvl1pPr>
            <a:lvl2pPr>
              <a:spcBef>
                <a:spcPts val="1400"/>
              </a:spcBef>
              <a:defRPr/>
            </a:lvl2pPr>
          </a:lstStyle>
          <a:p>
            <a:pPr lvl="0"/>
            <a:r>
              <a:rPr lang="ru-RU" dirty="0" smtClean="0"/>
              <a:t>25 сентября 2014 года </a:t>
            </a:r>
          </a:p>
          <a:p>
            <a:pPr lvl="1"/>
            <a:r>
              <a:rPr lang="ru-RU" dirty="0" smtClean="0"/>
              <a:t>Требования к формату электронных документов, представляемых для проведения государственной экспертизы, утверждаются Минстроем России. </a:t>
            </a:r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4800" y="6796800"/>
            <a:ext cx="1435608" cy="278892"/>
          </a:xfrm>
          <a:prstGeom prst="rect">
            <a:avLst/>
          </a:prstGeom>
        </p:spPr>
      </p:pic>
      <p:sp>
        <p:nvSpPr>
          <p:cNvPr id="3" name="Рисунок 2"/>
          <p:cNvSpPr>
            <a:spLocks noGrp="1"/>
          </p:cNvSpPr>
          <p:nvPr>
            <p:ph type="pic" sz="quarter" idx="19"/>
          </p:nvPr>
        </p:nvSpPr>
        <p:spPr>
          <a:xfrm>
            <a:off x="6184900" y="423863"/>
            <a:ext cx="4219575" cy="5872162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223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муцтиту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1906" y="424637"/>
            <a:ext cx="9221689" cy="838800"/>
          </a:xfrm>
        </p:spPr>
        <p:txBody>
          <a:bodyPr anchor="b" anchorCtr="0"/>
          <a:lstStyle>
            <a:lvl1pPr>
              <a:lnSpc>
                <a:spcPct val="0"/>
              </a:lnSpc>
              <a:defRPr sz="2400" cap="all" baseline="0">
                <a:solidFill>
                  <a:srgbClr val="BD9A7A"/>
                </a:solidFill>
              </a:defRPr>
            </a:lvl1pPr>
          </a:lstStyle>
          <a:p>
            <a:r>
              <a:rPr lang="ru-RU" dirty="0" smtClean="0"/>
              <a:t>Правовые акты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151905" y="2102238"/>
            <a:ext cx="5871601" cy="2516400"/>
          </a:xfrm>
        </p:spPr>
        <p:txBody>
          <a:bodyPr/>
          <a:lstStyle>
            <a:lvl1pPr>
              <a:lnSpc>
                <a:spcPts val="3200"/>
              </a:lnSpc>
              <a:spcBef>
                <a:spcPts val="0"/>
              </a:spcBef>
              <a:defRPr sz="2200" cap="none" baseline="0"/>
            </a:lvl1pPr>
          </a:lstStyle>
          <a:p>
            <a:pPr lvl="0"/>
            <a:r>
              <a:rPr lang="ru-RU" dirty="0" smtClean="0"/>
              <a:t>Внесение изменений в постановление Правительства Российской Федерации </a:t>
            </a:r>
            <a:br>
              <a:rPr lang="ru-RU" dirty="0" smtClean="0"/>
            </a:br>
            <a:r>
              <a:rPr lang="ru-RU" dirty="0" smtClean="0"/>
              <a:t>от 05.03.2007 № 145 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0" hasCustomPrompt="1"/>
          </p:nvPr>
        </p:nvSpPr>
        <p:spPr>
          <a:xfrm>
            <a:off x="6012000" y="3780000"/>
            <a:ext cx="4507107" cy="2988000"/>
          </a:xfrm>
        </p:spPr>
        <p:txBody>
          <a:bodyPr anchor="b" anchorCtr="0"/>
          <a:lstStyle>
            <a:lvl1pPr algn="r">
              <a:lnSpc>
                <a:spcPts val="1855"/>
              </a:lnSpc>
              <a:spcBef>
                <a:spcPts val="0"/>
              </a:spcBef>
              <a:defRPr sz="22000" kern="0" cap="none" spc="-1000" baseline="0"/>
            </a:lvl1pPr>
          </a:lstStyle>
          <a:p>
            <a:pPr lvl="0"/>
            <a:r>
              <a:rPr lang="ru-RU" dirty="0" smtClean="0"/>
              <a:t>01.</a:t>
            </a:r>
          </a:p>
        </p:txBody>
      </p:sp>
    </p:spTree>
    <p:extLst>
      <p:ext uri="{BB962C8B-B14F-4D97-AF65-F5344CB8AC3E}">
        <p14:creationId xmlns:p14="http://schemas.microsoft.com/office/powerpoint/2010/main" val="1282642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gge.ru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188000" y="6840000"/>
            <a:ext cx="216000" cy="288000"/>
          </a:xfrm>
        </p:spPr>
        <p:txBody>
          <a:bodyPr/>
          <a:lstStyle>
            <a:lvl1pPr>
              <a:lnSpc>
                <a:spcPts val="1080"/>
              </a:lnSpc>
              <a:defRPr baseline="0"/>
            </a:lvl1pPr>
          </a:lstStyle>
          <a:p>
            <a:fld id="{E8DD0F05-9152-48D7-BAD1-3C9B5094FDF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Объект 9"/>
          <p:cNvSpPr>
            <a:spLocks noGrp="1"/>
          </p:cNvSpPr>
          <p:nvPr>
            <p:ph sz="quarter" idx="13" hasCustomPrompt="1"/>
          </p:nvPr>
        </p:nvSpPr>
        <p:spPr>
          <a:xfrm>
            <a:off x="1152525" y="423863"/>
            <a:ext cx="5032181" cy="839787"/>
          </a:xfrm>
        </p:spPr>
        <p:txBody>
          <a:bodyPr/>
          <a:lstStyle>
            <a:lvl1pPr>
              <a:lnSpc>
                <a:spcPts val="2000"/>
              </a:lnSpc>
              <a:spcBef>
                <a:spcPts val="0"/>
              </a:spcBef>
              <a:defRPr sz="1800" cap="none" baseline="0"/>
            </a:lvl1pPr>
          </a:lstStyle>
          <a:p>
            <a:pPr lvl="0"/>
            <a:r>
              <a:rPr lang="ru-RU" dirty="0" smtClean="0"/>
              <a:t>Внесение изменений в постановление Правительства Российской Федерации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от 05.03.2007 № 145 </a:t>
            </a: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306388" y="424637"/>
            <a:ext cx="846137" cy="839788"/>
          </a:xfrm>
        </p:spPr>
        <p:txBody>
          <a:bodyPr/>
          <a:lstStyle>
            <a:lvl1pPr>
              <a:lnSpc>
                <a:spcPts val="2000"/>
              </a:lnSpc>
              <a:defRPr sz="1800" cap="none" spc="0" baseline="0"/>
            </a:lvl1pPr>
          </a:lstStyle>
          <a:p>
            <a:pPr lvl="0"/>
            <a:r>
              <a:rPr lang="ru-RU" dirty="0" smtClean="0"/>
              <a:t>01.1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15" hasCustomPrompt="1"/>
          </p:nvPr>
        </p:nvSpPr>
        <p:spPr>
          <a:xfrm>
            <a:off x="1152525" y="2101850"/>
            <a:ext cx="4192588" cy="839788"/>
          </a:xfrm>
        </p:spPr>
        <p:txBody>
          <a:bodyPr/>
          <a:lstStyle>
            <a:lvl1pPr>
              <a:lnSpc>
                <a:spcPts val="1600"/>
              </a:lnSpc>
              <a:spcBef>
                <a:spcPts val="0"/>
              </a:spcBef>
              <a:defRPr cap="none" baseline="0">
                <a:solidFill>
                  <a:srgbClr val="BD9A7A"/>
                </a:solidFill>
              </a:defRPr>
            </a:lvl1pPr>
          </a:lstStyle>
          <a:p>
            <a:pPr lvl="0"/>
            <a:r>
              <a:rPr lang="ru-RU" dirty="0" smtClean="0"/>
              <a:t>Постановление Правительства Российской Федерации  </a:t>
            </a:r>
            <a:br>
              <a:rPr lang="ru-RU" dirty="0" smtClean="0"/>
            </a:br>
            <a:r>
              <a:rPr lang="ru-RU" dirty="0" smtClean="0"/>
              <a:t>от 05 марта 2007 года № 145 «О порядке организации </a:t>
            </a:r>
            <a:br>
              <a:rPr lang="ru-RU" dirty="0" smtClean="0"/>
            </a:br>
            <a:r>
              <a:rPr lang="ru-RU" dirty="0" smtClean="0"/>
              <a:t>и проведения государственной экспертизы проектной документации и результатов инженерных изысканий»</a:t>
            </a:r>
          </a:p>
          <a:p>
            <a:pPr lvl="0"/>
            <a:r>
              <a:rPr lang="ru-RU" dirty="0" smtClean="0"/>
              <a:t> </a:t>
            </a:r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6" hasCustomPrompt="1"/>
          </p:nvPr>
        </p:nvSpPr>
        <p:spPr>
          <a:xfrm>
            <a:off x="1152525" y="3779838"/>
            <a:ext cx="3354581" cy="838200"/>
          </a:xfrm>
        </p:spPr>
        <p:txBody>
          <a:bodyPr/>
          <a:lstStyle>
            <a:lvl2pPr>
              <a:spcBef>
                <a:spcPts val="1400"/>
              </a:spcBef>
              <a:defRPr/>
            </a:lvl2pPr>
          </a:lstStyle>
          <a:p>
            <a:pPr lvl="0"/>
            <a:r>
              <a:rPr lang="ru-RU" dirty="0" smtClean="0"/>
              <a:t>10 марта 2012 года </a:t>
            </a:r>
          </a:p>
          <a:p>
            <a:pPr lvl="1"/>
            <a:r>
              <a:rPr lang="ru-RU" dirty="0" smtClean="0"/>
              <a:t>Требования к формату электронных документов, представляемых для проведения государственной экспертизы, утверждаются Минстроем России.</a:t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17" name="Текст 15"/>
          <p:cNvSpPr>
            <a:spLocks noGrp="1"/>
          </p:cNvSpPr>
          <p:nvPr>
            <p:ph type="body" sz="quarter" idx="17" hasCustomPrompt="1"/>
          </p:nvPr>
        </p:nvSpPr>
        <p:spPr>
          <a:xfrm>
            <a:off x="6184706" y="2103439"/>
            <a:ext cx="3672000" cy="1676400"/>
          </a:xfrm>
        </p:spPr>
        <p:txBody>
          <a:bodyPr wrap="square">
            <a:noAutofit/>
          </a:bodyPr>
          <a:lstStyle>
            <a:lvl1pPr>
              <a:defRPr/>
            </a:lvl1pPr>
            <a:lvl2pPr>
              <a:spcBef>
                <a:spcPts val="1400"/>
              </a:spcBef>
              <a:defRPr/>
            </a:lvl2pPr>
          </a:lstStyle>
          <a:p>
            <a:pPr lvl="0"/>
            <a:r>
              <a:rPr lang="ru-RU" dirty="0" smtClean="0"/>
              <a:t>31 марта 2012 года </a:t>
            </a:r>
          </a:p>
          <a:p>
            <a:pPr lvl="1"/>
            <a:r>
              <a:rPr lang="ru-RU" dirty="0" smtClean="0"/>
              <a:t>Документы для проведения государственной экспертизы представляются на бумажном носителе или в форме электронных документов с использованием </a:t>
            </a:r>
            <a:br>
              <a:rPr lang="ru-RU" dirty="0" smtClean="0"/>
            </a:br>
            <a:r>
              <a:rPr lang="ru-RU" dirty="0" smtClean="0"/>
              <a:t>в том числе федеральной государственной информационной системы ЕПГУ (при наличии соответствующей технической возможности). </a:t>
            </a:r>
          </a:p>
        </p:txBody>
      </p:sp>
      <p:sp>
        <p:nvSpPr>
          <p:cNvPr id="18" name="Текст 15"/>
          <p:cNvSpPr>
            <a:spLocks noGrp="1"/>
          </p:cNvSpPr>
          <p:nvPr>
            <p:ph type="body" sz="quarter" idx="18" hasCustomPrompt="1"/>
          </p:nvPr>
        </p:nvSpPr>
        <p:spPr>
          <a:xfrm>
            <a:off x="6184706" y="3779837"/>
            <a:ext cx="3355200" cy="1676400"/>
          </a:xfrm>
        </p:spPr>
        <p:txBody>
          <a:bodyPr wrap="square">
            <a:noAutofit/>
          </a:bodyPr>
          <a:lstStyle>
            <a:lvl1pPr>
              <a:defRPr/>
            </a:lvl1pPr>
            <a:lvl2pPr>
              <a:spcBef>
                <a:spcPts val="1400"/>
              </a:spcBef>
              <a:defRPr/>
            </a:lvl2pPr>
          </a:lstStyle>
          <a:p>
            <a:pPr lvl="0"/>
            <a:r>
              <a:rPr lang="ru-RU" dirty="0" smtClean="0"/>
              <a:t>25 сентября 2014 года </a:t>
            </a:r>
          </a:p>
          <a:p>
            <a:pPr lvl="1"/>
            <a:r>
              <a:rPr lang="ru-RU" dirty="0" smtClean="0"/>
              <a:t>Требования к формату электронных документов, представляемых для проведения государственной экспертизы, утверждаются Минстроем России. </a:t>
            </a:r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4800" y="6796800"/>
            <a:ext cx="1435608" cy="278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843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+изобра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000" y="2196000"/>
            <a:ext cx="8444484" cy="3936492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gge.ru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188000" y="6840000"/>
            <a:ext cx="216000" cy="288000"/>
          </a:xfrm>
        </p:spPr>
        <p:txBody>
          <a:bodyPr/>
          <a:lstStyle>
            <a:lvl1pPr>
              <a:lnSpc>
                <a:spcPts val="1080"/>
              </a:lnSpc>
              <a:defRPr baseline="0"/>
            </a:lvl1pPr>
          </a:lstStyle>
          <a:p>
            <a:fld id="{E8DD0F05-9152-48D7-BAD1-3C9B5094FDF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Объект 9"/>
          <p:cNvSpPr>
            <a:spLocks noGrp="1"/>
          </p:cNvSpPr>
          <p:nvPr>
            <p:ph sz="quarter" idx="13" hasCustomPrompt="1"/>
          </p:nvPr>
        </p:nvSpPr>
        <p:spPr>
          <a:xfrm>
            <a:off x="1152525" y="423863"/>
            <a:ext cx="5032181" cy="839787"/>
          </a:xfrm>
        </p:spPr>
        <p:txBody>
          <a:bodyPr/>
          <a:lstStyle>
            <a:lvl1pPr>
              <a:lnSpc>
                <a:spcPts val="2000"/>
              </a:lnSpc>
              <a:spcBef>
                <a:spcPts val="0"/>
              </a:spcBef>
              <a:defRPr sz="1800" cap="none" baseline="0"/>
            </a:lvl1pPr>
          </a:lstStyle>
          <a:p>
            <a:pPr lvl="0"/>
            <a:r>
              <a:rPr lang="ru-RU" dirty="0" smtClean="0"/>
              <a:t>Взаимодействие с региональными экспертными организациями при переходе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к осуществлению государственной экспертизы в электронном виде </a:t>
            </a:r>
          </a:p>
          <a:p>
            <a:pPr lvl="0"/>
            <a:r>
              <a:rPr lang="ru-RU" dirty="0" smtClean="0"/>
              <a:t> </a:t>
            </a: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306388" y="424637"/>
            <a:ext cx="846137" cy="839788"/>
          </a:xfrm>
        </p:spPr>
        <p:txBody>
          <a:bodyPr/>
          <a:lstStyle>
            <a:lvl1pPr>
              <a:lnSpc>
                <a:spcPts val="2000"/>
              </a:lnSpc>
              <a:defRPr sz="1800" cap="none" spc="0" baseline="0"/>
            </a:lvl1pPr>
          </a:lstStyle>
          <a:p>
            <a:pPr lvl="0"/>
            <a:r>
              <a:rPr lang="ru-RU" dirty="0" smtClean="0"/>
              <a:t>01.</a:t>
            </a:r>
            <a:r>
              <a:rPr lang="en-US" dirty="0" smtClean="0"/>
              <a:t>2</a:t>
            </a:r>
            <a:endParaRPr lang="ru-RU" dirty="0" smtClean="0"/>
          </a:p>
        </p:txBody>
      </p:sp>
      <p:sp>
        <p:nvSpPr>
          <p:cNvPr id="18" name="Текст 15"/>
          <p:cNvSpPr>
            <a:spLocks noGrp="1"/>
          </p:cNvSpPr>
          <p:nvPr>
            <p:ph type="body" sz="quarter" idx="18" hasCustomPrompt="1"/>
          </p:nvPr>
        </p:nvSpPr>
        <p:spPr>
          <a:xfrm>
            <a:off x="1152525" y="2102237"/>
            <a:ext cx="2515781" cy="838800"/>
          </a:xfrm>
        </p:spPr>
        <p:txBody>
          <a:bodyPr wrap="square">
            <a:noAutofit/>
          </a:bodyPr>
          <a:lstStyle>
            <a:lvl1pPr>
              <a:defRPr/>
            </a:lvl1pPr>
            <a:lvl2pPr>
              <a:spcBef>
                <a:spcPts val="1400"/>
              </a:spcBef>
              <a:defRPr/>
            </a:lvl2pPr>
          </a:lstStyle>
          <a:p>
            <a:pPr lvl="1"/>
            <a:r>
              <a:rPr lang="ru-RU" dirty="0" smtClean="0"/>
              <a:t>Осуществляется взаимодействие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с региональными экспертными организациями следующих субъектов Российской Федерации: </a:t>
            </a:r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4800" y="6796800"/>
            <a:ext cx="1435608" cy="278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913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gge.ru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188000" y="6840000"/>
            <a:ext cx="216000" cy="288000"/>
          </a:xfrm>
        </p:spPr>
        <p:txBody>
          <a:bodyPr/>
          <a:lstStyle>
            <a:lvl1pPr>
              <a:lnSpc>
                <a:spcPts val="1080"/>
              </a:lnSpc>
              <a:defRPr baseline="0"/>
            </a:lvl1pPr>
          </a:lstStyle>
          <a:p>
            <a:fld id="{E8DD0F05-9152-48D7-BAD1-3C9B5094FDF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Объект 9"/>
          <p:cNvSpPr>
            <a:spLocks noGrp="1"/>
          </p:cNvSpPr>
          <p:nvPr>
            <p:ph sz="quarter" idx="13" hasCustomPrompt="1"/>
          </p:nvPr>
        </p:nvSpPr>
        <p:spPr>
          <a:xfrm>
            <a:off x="1152525" y="423863"/>
            <a:ext cx="5870981" cy="839787"/>
          </a:xfrm>
        </p:spPr>
        <p:txBody>
          <a:bodyPr/>
          <a:lstStyle>
            <a:lvl1pPr>
              <a:lnSpc>
                <a:spcPts val="2000"/>
              </a:lnSpc>
              <a:spcBef>
                <a:spcPts val="0"/>
              </a:spcBef>
              <a:defRPr sz="1800" cap="none" baseline="0"/>
            </a:lvl1pPr>
          </a:lstStyle>
          <a:p>
            <a:pPr lvl="0"/>
            <a:r>
              <a:rPr lang="ru-RU" dirty="0" smtClean="0"/>
              <a:t>План мероприятий («дорожная карта») по реализации Концепции развития механизмов предоставления государственных и муниципальных услуг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в электронном виде* </a:t>
            </a:r>
          </a:p>
          <a:p>
            <a:pPr lvl="0"/>
            <a:r>
              <a:rPr lang="ru-RU" dirty="0" smtClean="0"/>
              <a:t> </a:t>
            </a: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306388" y="424637"/>
            <a:ext cx="846137" cy="839788"/>
          </a:xfrm>
        </p:spPr>
        <p:txBody>
          <a:bodyPr/>
          <a:lstStyle>
            <a:lvl1pPr>
              <a:lnSpc>
                <a:spcPts val="2000"/>
              </a:lnSpc>
              <a:defRPr sz="1800" cap="none" spc="0" baseline="0"/>
            </a:lvl1pPr>
          </a:lstStyle>
          <a:p>
            <a:pPr lvl="0"/>
            <a:r>
              <a:rPr lang="ru-RU" dirty="0" smtClean="0"/>
              <a:t>01.</a:t>
            </a:r>
            <a:r>
              <a:rPr lang="en-US" dirty="0" smtClean="0"/>
              <a:t>3</a:t>
            </a:r>
            <a:endParaRPr lang="ru-RU" dirty="0" smtClean="0"/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4800" y="6796800"/>
            <a:ext cx="1435608" cy="278892"/>
          </a:xfrm>
          <a:prstGeom prst="rect">
            <a:avLst/>
          </a:prstGeom>
        </p:spPr>
      </p:pic>
      <p:sp>
        <p:nvSpPr>
          <p:cNvPr id="3" name="Таблица 2"/>
          <p:cNvSpPr>
            <a:spLocks noGrp="1"/>
          </p:cNvSpPr>
          <p:nvPr>
            <p:ph type="tbl" sz="quarter" idx="15"/>
          </p:nvPr>
        </p:nvSpPr>
        <p:spPr>
          <a:xfrm>
            <a:off x="1152525" y="2101850"/>
            <a:ext cx="7548563" cy="3355975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937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е таблиц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gge.ru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188000" y="6840000"/>
            <a:ext cx="216000" cy="288000"/>
          </a:xfrm>
        </p:spPr>
        <p:txBody>
          <a:bodyPr/>
          <a:lstStyle>
            <a:lvl1pPr>
              <a:lnSpc>
                <a:spcPts val="1080"/>
              </a:lnSpc>
              <a:defRPr baseline="0"/>
            </a:lvl1pPr>
          </a:lstStyle>
          <a:p>
            <a:fld id="{E8DD0F05-9152-48D7-BAD1-3C9B5094FDF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Объект 9"/>
          <p:cNvSpPr>
            <a:spLocks noGrp="1"/>
          </p:cNvSpPr>
          <p:nvPr>
            <p:ph sz="quarter" idx="13" hasCustomPrompt="1"/>
          </p:nvPr>
        </p:nvSpPr>
        <p:spPr>
          <a:xfrm>
            <a:off x="1152525" y="423863"/>
            <a:ext cx="5870981" cy="839787"/>
          </a:xfrm>
        </p:spPr>
        <p:txBody>
          <a:bodyPr/>
          <a:lstStyle>
            <a:lvl1pPr>
              <a:lnSpc>
                <a:spcPts val="2000"/>
              </a:lnSpc>
              <a:spcBef>
                <a:spcPts val="0"/>
              </a:spcBef>
              <a:defRPr sz="1800" cap="none" baseline="0"/>
            </a:lvl1pPr>
          </a:lstStyle>
          <a:p>
            <a:pPr lvl="0"/>
            <a:r>
              <a:rPr lang="ru-RU" dirty="0" smtClean="0"/>
              <a:t>Статистика за 2015–2016 гг.</a:t>
            </a: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306388" y="424637"/>
            <a:ext cx="846137" cy="839788"/>
          </a:xfrm>
        </p:spPr>
        <p:txBody>
          <a:bodyPr/>
          <a:lstStyle>
            <a:lvl1pPr>
              <a:lnSpc>
                <a:spcPts val="2000"/>
              </a:lnSpc>
              <a:defRPr sz="1800" cap="none" spc="0" baseline="0"/>
            </a:lvl1pPr>
          </a:lstStyle>
          <a:p>
            <a:pPr lvl="0"/>
            <a:r>
              <a:rPr lang="ru-RU" dirty="0" smtClean="0"/>
              <a:t>01.</a:t>
            </a:r>
            <a:r>
              <a:rPr lang="en-US" dirty="0" smtClean="0"/>
              <a:t>4</a:t>
            </a:r>
            <a:endParaRPr lang="ru-RU" dirty="0" smtClean="0"/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4800" y="6796800"/>
            <a:ext cx="1435608" cy="278892"/>
          </a:xfrm>
          <a:prstGeom prst="rect">
            <a:avLst/>
          </a:prstGeom>
        </p:spPr>
      </p:pic>
      <p:sp>
        <p:nvSpPr>
          <p:cNvPr id="3" name="Таблица 2"/>
          <p:cNvSpPr>
            <a:spLocks noGrp="1"/>
          </p:cNvSpPr>
          <p:nvPr>
            <p:ph type="tbl" sz="quarter" idx="15"/>
          </p:nvPr>
        </p:nvSpPr>
        <p:spPr>
          <a:xfrm>
            <a:off x="1152525" y="2101850"/>
            <a:ext cx="4193381" cy="2516787"/>
          </a:xfrm>
        </p:spPr>
        <p:txBody>
          <a:bodyPr/>
          <a:lstStyle/>
          <a:p>
            <a:endParaRPr lang="ru-RU"/>
          </a:p>
        </p:txBody>
      </p:sp>
      <p:sp>
        <p:nvSpPr>
          <p:cNvPr id="8" name="Таблица 2"/>
          <p:cNvSpPr>
            <a:spLocks noGrp="1"/>
          </p:cNvSpPr>
          <p:nvPr>
            <p:ph type="tbl" sz="quarter" idx="16"/>
          </p:nvPr>
        </p:nvSpPr>
        <p:spPr>
          <a:xfrm>
            <a:off x="6172875" y="2101849"/>
            <a:ext cx="4193381" cy="2516787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3234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График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gge.ru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188000" y="6840000"/>
            <a:ext cx="216000" cy="288000"/>
          </a:xfrm>
        </p:spPr>
        <p:txBody>
          <a:bodyPr/>
          <a:lstStyle>
            <a:lvl1pPr>
              <a:lnSpc>
                <a:spcPts val="1080"/>
              </a:lnSpc>
              <a:defRPr baseline="0"/>
            </a:lvl1pPr>
          </a:lstStyle>
          <a:p>
            <a:fld id="{E8DD0F05-9152-48D7-BAD1-3C9B5094FDF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Объект 9"/>
          <p:cNvSpPr>
            <a:spLocks noGrp="1"/>
          </p:cNvSpPr>
          <p:nvPr>
            <p:ph sz="quarter" idx="13" hasCustomPrompt="1"/>
          </p:nvPr>
        </p:nvSpPr>
        <p:spPr>
          <a:xfrm>
            <a:off x="1152525" y="423863"/>
            <a:ext cx="5870981" cy="839787"/>
          </a:xfrm>
        </p:spPr>
        <p:txBody>
          <a:bodyPr/>
          <a:lstStyle>
            <a:lvl1pPr>
              <a:lnSpc>
                <a:spcPts val="2000"/>
              </a:lnSpc>
              <a:spcBef>
                <a:spcPts val="0"/>
              </a:spcBef>
              <a:defRPr sz="1800" cap="none" baseline="0"/>
            </a:lvl1pPr>
          </a:lstStyle>
          <a:p>
            <a:pPr lvl="0"/>
            <a:r>
              <a:rPr lang="ru-RU" dirty="0" smtClean="0"/>
              <a:t>Динамика количества посещений ресурса в месяц</a:t>
            </a: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306388" y="424637"/>
            <a:ext cx="846137" cy="839788"/>
          </a:xfrm>
        </p:spPr>
        <p:txBody>
          <a:bodyPr/>
          <a:lstStyle>
            <a:lvl1pPr>
              <a:lnSpc>
                <a:spcPts val="2000"/>
              </a:lnSpc>
              <a:defRPr sz="1800" cap="none" spc="0" baseline="0"/>
            </a:lvl1pPr>
          </a:lstStyle>
          <a:p>
            <a:pPr lvl="0"/>
            <a:r>
              <a:rPr lang="ru-RU" dirty="0" smtClean="0"/>
              <a:t>01.5</a:t>
            </a:r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4800" y="6796800"/>
            <a:ext cx="1435608" cy="278892"/>
          </a:xfrm>
          <a:prstGeom prst="rect">
            <a:avLst/>
          </a:prstGeom>
        </p:spPr>
      </p:pic>
      <p:sp>
        <p:nvSpPr>
          <p:cNvPr id="4" name="Диаграмма 3"/>
          <p:cNvSpPr>
            <a:spLocks noGrp="1"/>
          </p:cNvSpPr>
          <p:nvPr>
            <p:ph type="chart" sz="quarter" idx="15"/>
          </p:nvPr>
        </p:nvSpPr>
        <p:spPr>
          <a:xfrm>
            <a:off x="306388" y="2101850"/>
            <a:ext cx="8394700" cy="4194175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4752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График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gge.ru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188000" y="6840000"/>
            <a:ext cx="216000" cy="288000"/>
          </a:xfrm>
        </p:spPr>
        <p:txBody>
          <a:bodyPr/>
          <a:lstStyle>
            <a:lvl1pPr>
              <a:lnSpc>
                <a:spcPts val="1080"/>
              </a:lnSpc>
              <a:defRPr baseline="0"/>
            </a:lvl1pPr>
          </a:lstStyle>
          <a:p>
            <a:fld id="{E8DD0F05-9152-48D7-BAD1-3C9B5094FDF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Объект 9"/>
          <p:cNvSpPr>
            <a:spLocks noGrp="1"/>
          </p:cNvSpPr>
          <p:nvPr>
            <p:ph sz="quarter" idx="13" hasCustomPrompt="1"/>
          </p:nvPr>
        </p:nvSpPr>
        <p:spPr>
          <a:xfrm>
            <a:off x="1152525" y="423863"/>
            <a:ext cx="5870981" cy="839787"/>
          </a:xfrm>
        </p:spPr>
        <p:txBody>
          <a:bodyPr/>
          <a:lstStyle>
            <a:lvl1pPr>
              <a:lnSpc>
                <a:spcPts val="2000"/>
              </a:lnSpc>
              <a:spcBef>
                <a:spcPts val="0"/>
              </a:spcBef>
              <a:defRPr sz="1800" cap="none" baseline="0"/>
            </a:lvl1pPr>
          </a:lstStyle>
          <a:p>
            <a:pPr lvl="0"/>
            <a:r>
              <a:rPr lang="ru-RU" dirty="0" smtClean="0"/>
              <a:t>Динамика количества посещений ресурса в месяц</a:t>
            </a: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306388" y="424637"/>
            <a:ext cx="846137" cy="839788"/>
          </a:xfrm>
        </p:spPr>
        <p:txBody>
          <a:bodyPr/>
          <a:lstStyle>
            <a:lvl1pPr>
              <a:lnSpc>
                <a:spcPts val="2000"/>
              </a:lnSpc>
              <a:defRPr sz="1800" cap="none" spc="0" baseline="0"/>
            </a:lvl1pPr>
          </a:lstStyle>
          <a:p>
            <a:pPr lvl="0"/>
            <a:r>
              <a:rPr lang="ru-RU" dirty="0" smtClean="0"/>
              <a:t>01.6</a:t>
            </a:r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4800" y="6796800"/>
            <a:ext cx="1435608" cy="278892"/>
          </a:xfrm>
          <a:prstGeom prst="rect">
            <a:avLst/>
          </a:prstGeom>
        </p:spPr>
      </p:pic>
      <p:sp>
        <p:nvSpPr>
          <p:cNvPr id="4" name="Диаграмма 3"/>
          <p:cNvSpPr>
            <a:spLocks noGrp="1"/>
          </p:cNvSpPr>
          <p:nvPr>
            <p:ph type="chart" sz="quarter" idx="15"/>
          </p:nvPr>
        </p:nvSpPr>
        <p:spPr>
          <a:xfrm>
            <a:off x="306388" y="2101850"/>
            <a:ext cx="10072318" cy="4194175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460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График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gge.ru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188000" y="6840000"/>
            <a:ext cx="216000" cy="288000"/>
          </a:xfrm>
        </p:spPr>
        <p:txBody>
          <a:bodyPr/>
          <a:lstStyle>
            <a:lvl1pPr>
              <a:lnSpc>
                <a:spcPts val="1080"/>
              </a:lnSpc>
              <a:defRPr baseline="0"/>
            </a:lvl1pPr>
          </a:lstStyle>
          <a:p>
            <a:fld id="{E8DD0F05-9152-48D7-BAD1-3C9B5094FDF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Объект 9"/>
          <p:cNvSpPr>
            <a:spLocks noGrp="1"/>
          </p:cNvSpPr>
          <p:nvPr>
            <p:ph sz="quarter" idx="13" hasCustomPrompt="1"/>
          </p:nvPr>
        </p:nvSpPr>
        <p:spPr>
          <a:xfrm>
            <a:off x="1152525" y="423863"/>
            <a:ext cx="5870981" cy="839787"/>
          </a:xfrm>
        </p:spPr>
        <p:txBody>
          <a:bodyPr/>
          <a:lstStyle>
            <a:lvl1pPr>
              <a:lnSpc>
                <a:spcPts val="2000"/>
              </a:lnSpc>
              <a:spcBef>
                <a:spcPts val="0"/>
              </a:spcBef>
              <a:defRPr sz="1800" cap="none" baseline="0"/>
            </a:lvl1pPr>
          </a:lstStyle>
          <a:p>
            <a:pPr lvl="0"/>
            <a:r>
              <a:rPr lang="ru-RU" dirty="0" smtClean="0"/>
              <a:t>Динамика количества посещений ресурса в месяц</a:t>
            </a: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306388" y="424637"/>
            <a:ext cx="846137" cy="839788"/>
          </a:xfrm>
        </p:spPr>
        <p:txBody>
          <a:bodyPr/>
          <a:lstStyle>
            <a:lvl1pPr>
              <a:lnSpc>
                <a:spcPts val="2000"/>
              </a:lnSpc>
              <a:defRPr sz="1800" cap="none" spc="0" baseline="0"/>
            </a:lvl1pPr>
          </a:lstStyle>
          <a:p>
            <a:pPr lvl="0"/>
            <a:r>
              <a:rPr lang="ru-RU" dirty="0" smtClean="0"/>
              <a:t>01.7</a:t>
            </a:r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4800" y="6796800"/>
            <a:ext cx="1435608" cy="278892"/>
          </a:xfrm>
          <a:prstGeom prst="rect">
            <a:avLst/>
          </a:prstGeom>
        </p:spPr>
      </p:pic>
      <p:sp>
        <p:nvSpPr>
          <p:cNvPr id="4" name="Диаграмма 3"/>
          <p:cNvSpPr>
            <a:spLocks noGrp="1"/>
          </p:cNvSpPr>
          <p:nvPr>
            <p:ph type="chart" sz="quarter" idx="15"/>
          </p:nvPr>
        </p:nvSpPr>
        <p:spPr>
          <a:xfrm>
            <a:off x="306388" y="2101850"/>
            <a:ext cx="8394700" cy="4194175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0751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51906" y="402484"/>
            <a:ext cx="9221689" cy="146118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1905" y="2102237"/>
            <a:ext cx="9221689" cy="470672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6000" y="6814801"/>
            <a:ext cx="965443" cy="191900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t" anchorCtr="0">
            <a:noAutofit/>
          </a:bodyPr>
          <a:lstStyle>
            <a:lvl1pPr algn="l">
              <a:defRPr sz="1113">
                <a:solidFill>
                  <a:srgbClr val="9D2235"/>
                </a:solidFill>
              </a:defRPr>
            </a:lvl1pPr>
          </a:lstStyle>
          <a:p>
            <a:r>
              <a:rPr lang="en-US" dirty="0" smtClean="0"/>
              <a:t>gge.ru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73600" y="6875105"/>
            <a:ext cx="216000" cy="25903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900">
                <a:solidFill>
                  <a:srgbClr val="BD9A7A"/>
                </a:solidFill>
              </a:defRPr>
            </a:lvl1pPr>
          </a:lstStyle>
          <a:p>
            <a:fld id="{E8DD0F05-9152-48D7-BAD1-3C9B5094FDF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7261583"/>
            <a:ext cx="10389600" cy="295200"/>
          </a:xfrm>
          <a:prstGeom prst="rect">
            <a:avLst/>
          </a:prstGeom>
          <a:solidFill>
            <a:srgbClr val="9D22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82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hdr="0" dt="0"/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1800" kern="1200">
          <a:solidFill>
            <a:srgbClr val="9D2235"/>
          </a:solidFill>
          <a:latin typeface="+mj-lt"/>
          <a:ea typeface="+mj-ea"/>
          <a:cs typeface="+mj-cs"/>
        </a:defRPr>
      </a:lvl1pPr>
    </p:titleStyle>
    <p:bodyStyle>
      <a:lvl1pPr marL="0" indent="0" algn="l" defTabSz="1007943" rtl="0" eaLnBrk="1" latinLnBrk="0" hangingPunct="1">
        <a:lnSpc>
          <a:spcPts val="1400"/>
        </a:lnSpc>
        <a:spcBef>
          <a:spcPts val="0"/>
        </a:spcBef>
        <a:buFont typeface="Arial" panose="020B0604020202020204" pitchFamily="34" charset="0"/>
        <a:buNone/>
        <a:defRPr sz="1200" kern="1200" cap="all" baseline="0">
          <a:solidFill>
            <a:srgbClr val="9D2235"/>
          </a:solidFill>
          <a:latin typeface="+mn-lt"/>
          <a:ea typeface="+mn-ea"/>
          <a:cs typeface="+mn-cs"/>
        </a:defRPr>
      </a:lvl1pPr>
      <a:lvl2pPr marL="0" indent="0" algn="l" defTabSz="1007943" rtl="0" eaLnBrk="1" latinLnBrk="0" hangingPunct="1">
        <a:lnSpc>
          <a:spcPts val="1400"/>
        </a:lnSpc>
        <a:spcBef>
          <a:spcPts val="1400"/>
        </a:spcBef>
        <a:buFont typeface="Arial" panose="020B0604020202020204" pitchFamily="34" charset="0"/>
        <a:buNone/>
        <a:defRPr sz="11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007943" indent="0" algn="l" defTabSz="1007943" rtl="0" eaLnBrk="1" latinLnBrk="0" hangingPunct="1">
        <a:lnSpc>
          <a:spcPts val="1400"/>
        </a:lnSpc>
        <a:spcBef>
          <a:spcPts val="551"/>
        </a:spcBef>
        <a:buFont typeface="Arial" panose="020B0604020202020204" pitchFamily="34" charset="0"/>
        <a:buNone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511914" indent="0" algn="l" defTabSz="1007943" rtl="0" eaLnBrk="1" latinLnBrk="0" hangingPunct="1">
        <a:lnSpc>
          <a:spcPts val="1400"/>
        </a:lnSpc>
        <a:spcBef>
          <a:spcPts val="551"/>
        </a:spcBef>
        <a:buFont typeface="Arial" panose="020B0604020202020204" pitchFamily="34" charset="0"/>
        <a:buNone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15886" indent="0" algn="l" defTabSz="1007943" rtl="0" eaLnBrk="1" latinLnBrk="0" hangingPunct="1">
        <a:lnSpc>
          <a:spcPts val="1400"/>
        </a:lnSpc>
        <a:spcBef>
          <a:spcPts val="551"/>
        </a:spcBef>
        <a:buFont typeface="Arial" panose="020B0604020202020204" pitchFamily="34" charset="0"/>
        <a:buNone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381" userDrawn="1">
          <p15:clr>
            <a:srgbClr val="F26B43"/>
          </p15:clr>
        </p15:guide>
        <p15:guide id="2" pos="336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6.jpeg"/><Relationship Id="rId7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2.jpeg"/><Relationship Id="rId4" Type="http://schemas.openxmlformats.org/officeDocument/2006/relationships/image" Target="../media/image7.png"/><Relationship Id="rId9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5581292" y="4214257"/>
            <a:ext cx="4934018" cy="2522973"/>
          </a:xfrm>
          <a:prstGeom prst="rect">
            <a:avLst/>
          </a:prstGeom>
          <a:solidFill>
            <a:srgbClr val="E7E6E6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310552" y="4214257"/>
            <a:ext cx="5166519" cy="2522973"/>
          </a:xfrm>
          <a:prstGeom prst="rect">
            <a:avLst/>
          </a:prstGeom>
          <a:solidFill>
            <a:srgbClr val="E7E6E6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5581291" y="3694918"/>
            <a:ext cx="4934018" cy="437149"/>
          </a:xfrm>
          <a:prstGeom prst="rect">
            <a:avLst/>
          </a:prstGeom>
          <a:solidFill>
            <a:srgbClr val="F4F5F9"/>
          </a:solidFill>
          <a:ln>
            <a:solidFill>
              <a:srgbClr val="8C6746"/>
            </a:solidFill>
          </a:ln>
          <a:effectLst/>
        </p:spPr>
        <p:txBody>
          <a:bodyPr lIns="45718" tIns="45718" rIns="45718" bIns="45718" anchor="ctr"/>
          <a:lstStyle/>
          <a:p>
            <a:pPr algn="ctr" defTabSz="914400"/>
            <a:endParaRPr lang="ru-RU" sz="1400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310552" y="3694918"/>
            <a:ext cx="5166520" cy="437149"/>
          </a:xfrm>
          <a:prstGeom prst="rect">
            <a:avLst/>
          </a:prstGeom>
          <a:solidFill>
            <a:srgbClr val="F4F5F9"/>
          </a:solidFill>
          <a:ln>
            <a:solidFill>
              <a:srgbClr val="8C6746"/>
            </a:solidFill>
          </a:ln>
          <a:effectLst/>
        </p:spPr>
        <p:txBody>
          <a:bodyPr lIns="45718" tIns="45718" rIns="45718" bIns="45718" anchor="ctr"/>
          <a:lstStyle/>
          <a:p>
            <a:pPr algn="ctr" defTabSz="914400"/>
            <a:endParaRPr lang="ru-RU" sz="1400" dirty="0">
              <a:solidFill>
                <a:schemeClr val="tx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0" y="1076204"/>
            <a:ext cx="10691813" cy="1328192"/>
          </a:xfrm>
          <a:prstGeom prst="rect">
            <a:avLst/>
          </a:prstGeom>
          <a:solidFill>
            <a:srgbClr val="003368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36" name="Прямоугольник 29"/>
          <p:cNvSpPr>
            <a:spLocks noChangeArrowheads="1"/>
          </p:cNvSpPr>
          <p:nvPr/>
        </p:nvSpPr>
        <p:spPr bwMode="auto">
          <a:xfrm>
            <a:off x="405120" y="3728168"/>
            <a:ext cx="5102278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altLang="ru-RU" sz="1500" dirty="0">
                <a:latin typeface="Tahoma" pitchFamily="34" charset="0"/>
                <a:cs typeface="Tahoma" pitchFamily="34" charset="0"/>
              </a:rPr>
              <a:t>РЕАЛИЗАЦИЯ ТРЕБОВАНИЙ ПП РФ №959 </a:t>
            </a:r>
            <a:r>
              <a:rPr lang="ru-RU" altLang="ru-RU" sz="1500" dirty="0" smtClean="0">
                <a:latin typeface="Tahoma" pitchFamily="34" charset="0"/>
                <a:cs typeface="Tahoma" pitchFamily="34" charset="0"/>
              </a:rPr>
              <a:t>В </a:t>
            </a:r>
            <a:r>
              <a:rPr lang="ru-RU" altLang="ru-RU" sz="1500" dirty="0">
                <a:latin typeface="Tahoma" pitchFamily="34" charset="0"/>
                <a:cs typeface="Tahoma" pitchFamily="34" charset="0"/>
              </a:rPr>
              <a:t>ФГИС ЦС:</a:t>
            </a:r>
          </a:p>
        </p:txBody>
      </p:sp>
      <p:sp>
        <p:nvSpPr>
          <p:cNvPr id="37" name="Прямоугольник 30"/>
          <p:cNvSpPr>
            <a:spLocks noChangeArrowheads="1"/>
          </p:cNvSpPr>
          <p:nvPr/>
        </p:nvSpPr>
        <p:spPr bwMode="auto">
          <a:xfrm>
            <a:off x="412081" y="4380778"/>
            <a:ext cx="2565757" cy="1908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ts val="1200"/>
              </a:spcBef>
              <a:buClr>
                <a:schemeClr val="tx2"/>
              </a:buClr>
              <a:buSzPct val="150000"/>
              <a:buFont typeface="Arial" pitchFamily="34" charset="0"/>
              <a:buChar char="•"/>
            </a:pPr>
            <a:r>
              <a:rPr lang="ru-RU" altLang="ru-RU" sz="1400" dirty="0">
                <a:latin typeface="Tahoma" pitchFamily="34" charset="0"/>
                <a:cs typeface="Tahoma" pitchFamily="34" charset="0"/>
              </a:rPr>
              <a:t>ведение федерального реестра сметных нормативов;</a:t>
            </a:r>
          </a:p>
          <a:p>
            <a:pPr eaLnBrk="1" hangingPunct="1">
              <a:spcBef>
                <a:spcPts val="1200"/>
              </a:spcBef>
              <a:buClr>
                <a:schemeClr val="tx2"/>
              </a:buClr>
              <a:buSzPct val="150000"/>
              <a:buFont typeface="Arial" pitchFamily="34" charset="0"/>
              <a:buChar char="•"/>
            </a:pPr>
            <a:r>
              <a:rPr lang="ru-RU" altLang="ru-RU" sz="1400" dirty="0">
                <a:latin typeface="Tahoma" pitchFamily="34" charset="0"/>
                <a:cs typeface="Tahoma" pitchFamily="34" charset="0"/>
              </a:rPr>
              <a:t>ведение классификатора строительных ресурсов;</a:t>
            </a:r>
          </a:p>
          <a:p>
            <a:pPr eaLnBrk="1" hangingPunct="1">
              <a:spcBef>
                <a:spcPts val="1200"/>
              </a:spcBef>
              <a:buClr>
                <a:schemeClr val="tx2"/>
              </a:buClr>
              <a:buSzPct val="150000"/>
              <a:buFont typeface="Arial" pitchFamily="34" charset="0"/>
              <a:buChar char="•"/>
            </a:pPr>
            <a:r>
              <a:rPr lang="ru-RU" altLang="ru-RU" sz="1400" dirty="0">
                <a:latin typeface="Tahoma" pitchFamily="34" charset="0"/>
                <a:cs typeface="Tahoma" pitchFamily="34" charset="0"/>
              </a:rPr>
              <a:t>мониторинг цен строительных ресурсов; </a:t>
            </a:r>
          </a:p>
        </p:txBody>
      </p:sp>
      <p:sp>
        <p:nvSpPr>
          <p:cNvPr id="58" name="Прямоугольник 34"/>
          <p:cNvSpPr>
            <a:spLocks noChangeArrowheads="1"/>
          </p:cNvSpPr>
          <p:nvPr/>
        </p:nvSpPr>
        <p:spPr bwMode="auto">
          <a:xfrm>
            <a:off x="1115124" y="1490936"/>
            <a:ext cx="176804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altLang="ru-RU" sz="22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№369-ФЗ РФ</a:t>
            </a:r>
          </a:p>
        </p:txBody>
      </p:sp>
      <p:sp>
        <p:nvSpPr>
          <p:cNvPr id="60" name="Прямоугольник 36"/>
          <p:cNvSpPr>
            <a:spLocks noChangeArrowheads="1"/>
          </p:cNvSpPr>
          <p:nvPr/>
        </p:nvSpPr>
        <p:spPr bwMode="auto">
          <a:xfrm>
            <a:off x="5699515" y="4384636"/>
            <a:ext cx="4850297" cy="2400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ts val="1200"/>
              </a:spcBef>
              <a:buClr>
                <a:schemeClr val="tx2"/>
              </a:buClr>
              <a:buSzPct val="150000"/>
              <a:buFont typeface="Arial" pitchFamily="34" charset="0"/>
              <a:buChar char="•"/>
            </a:pPr>
            <a:r>
              <a:rPr lang="ru-RU" altLang="ru-RU" sz="1500" dirty="0">
                <a:latin typeface="Tahoma" pitchFamily="34" charset="0"/>
                <a:cs typeface="Tahoma" pitchFamily="34" charset="0"/>
              </a:rPr>
              <a:t>порядок мониторинга цен строительных ресурсов, включая виды информации, необходимой для формирования сметных цен строительных </a:t>
            </a:r>
            <a:r>
              <a:rPr lang="ru-RU" altLang="ru-RU" sz="1500" dirty="0" smtClean="0">
                <a:latin typeface="Tahoma" pitchFamily="34" charset="0"/>
                <a:cs typeface="Tahoma" pitchFamily="34" charset="0"/>
              </a:rPr>
              <a:t>ресурсов</a:t>
            </a:r>
            <a:endParaRPr lang="ru-RU" altLang="ru-RU" sz="1500" dirty="0">
              <a:latin typeface="Tahoma" pitchFamily="34" charset="0"/>
              <a:cs typeface="Tahoma" pitchFamily="34" charset="0"/>
            </a:endParaRPr>
          </a:p>
          <a:p>
            <a:pPr eaLnBrk="1" hangingPunct="1">
              <a:spcBef>
                <a:spcPts val="1200"/>
              </a:spcBef>
              <a:buClr>
                <a:schemeClr val="tx2"/>
              </a:buClr>
              <a:buSzPct val="150000"/>
              <a:buFont typeface="Arial" pitchFamily="34" charset="0"/>
              <a:buChar char="•"/>
            </a:pPr>
            <a:r>
              <a:rPr lang="ru-RU" altLang="ru-RU" sz="1500" dirty="0">
                <a:latin typeface="Tahoma" pitchFamily="34" charset="0"/>
                <a:cs typeface="Tahoma" pitchFamily="34" charset="0"/>
              </a:rPr>
              <a:t>порядок ее </a:t>
            </a:r>
            <a:r>
              <a:rPr lang="ru-RU" altLang="ru-RU" sz="1500" dirty="0" smtClean="0">
                <a:latin typeface="Tahoma" pitchFamily="34" charset="0"/>
                <a:cs typeface="Tahoma" pitchFamily="34" charset="0"/>
              </a:rPr>
              <a:t>предоставления </a:t>
            </a:r>
            <a:endParaRPr lang="ru-RU" altLang="ru-RU" sz="1500" dirty="0">
              <a:latin typeface="Tahoma" pitchFamily="34" charset="0"/>
              <a:cs typeface="Tahoma" pitchFamily="34" charset="0"/>
            </a:endParaRPr>
          </a:p>
          <a:p>
            <a:pPr eaLnBrk="1" hangingPunct="1">
              <a:spcBef>
                <a:spcPts val="1200"/>
              </a:spcBef>
              <a:buClr>
                <a:schemeClr val="tx2"/>
              </a:buClr>
              <a:buSzPct val="150000"/>
              <a:buFont typeface="Arial" pitchFamily="34" charset="0"/>
              <a:buChar char="•"/>
            </a:pPr>
            <a:r>
              <a:rPr lang="ru-RU" altLang="ru-RU" sz="1500" dirty="0" smtClean="0">
                <a:latin typeface="Tahoma" pitchFamily="34" charset="0"/>
                <a:cs typeface="Tahoma" pitchFamily="34" charset="0"/>
              </a:rPr>
              <a:t>порядок </a:t>
            </a:r>
            <a:r>
              <a:rPr lang="ru-RU" altLang="ru-RU" sz="1500" dirty="0">
                <a:latin typeface="Tahoma" pitchFamily="34" charset="0"/>
                <a:cs typeface="Tahoma" pitchFamily="34" charset="0"/>
              </a:rPr>
              <a:t>определения лиц, обязанных предоставлять указанную </a:t>
            </a:r>
            <a:r>
              <a:rPr lang="ru-RU" altLang="ru-RU" sz="1500" dirty="0" smtClean="0">
                <a:latin typeface="Tahoma" pitchFamily="34" charset="0"/>
                <a:cs typeface="Tahoma" pitchFamily="34" charset="0"/>
              </a:rPr>
              <a:t>информацию</a:t>
            </a:r>
            <a:endParaRPr lang="ru-RU" altLang="ru-RU" sz="1500" dirty="0">
              <a:latin typeface="Tahoma" pitchFamily="34" charset="0"/>
              <a:cs typeface="Tahoma" pitchFamily="34" charset="0"/>
            </a:endParaRPr>
          </a:p>
          <a:p>
            <a:pPr eaLnBrk="1" hangingPunct="1">
              <a:spcBef>
                <a:spcPts val="1200"/>
              </a:spcBef>
              <a:buClr>
                <a:srgbClr val="B3CE52"/>
              </a:buClr>
              <a:buSzPct val="150000"/>
              <a:buFont typeface="Arial" pitchFamily="34" charset="0"/>
              <a:buChar char="•"/>
            </a:pPr>
            <a:endParaRPr lang="ru-RU" altLang="ru-RU" sz="1500" b="1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65" name="Прямоугольник 40"/>
          <p:cNvSpPr>
            <a:spLocks noChangeArrowheads="1"/>
          </p:cNvSpPr>
          <p:nvPr/>
        </p:nvSpPr>
        <p:spPr bwMode="auto">
          <a:xfrm>
            <a:off x="5537453" y="3745420"/>
            <a:ext cx="5038238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altLang="ru-RU" sz="1500" dirty="0">
                <a:latin typeface="Tahoma" pitchFamily="34" charset="0"/>
                <a:cs typeface="Tahoma" pitchFamily="34" charset="0"/>
              </a:rPr>
              <a:t>РЕАЛИЗАЦИЯ ТРЕБОВАНИЙ ПП РФ №1452 </a:t>
            </a:r>
            <a:r>
              <a:rPr lang="ru-RU" altLang="ru-RU" sz="1500" dirty="0" smtClean="0">
                <a:latin typeface="Tahoma" pitchFamily="34" charset="0"/>
                <a:cs typeface="Tahoma" pitchFamily="34" charset="0"/>
              </a:rPr>
              <a:t>В </a:t>
            </a:r>
            <a:r>
              <a:rPr lang="ru-RU" altLang="ru-RU" sz="1500" dirty="0">
                <a:latin typeface="Tahoma" pitchFamily="34" charset="0"/>
                <a:cs typeface="Tahoma" pitchFamily="34" charset="0"/>
              </a:rPr>
              <a:t>ФГИС ЦС:</a:t>
            </a:r>
          </a:p>
        </p:txBody>
      </p:sp>
      <p:sp>
        <p:nvSpPr>
          <p:cNvPr id="66" name="Прямоугольник 1"/>
          <p:cNvSpPr>
            <a:spLocks noChangeArrowheads="1"/>
          </p:cNvSpPr>
          <p:nvPr/>
        </p:nvSpPr>
        <p:spPr bwMode="auto">
          <a:xfrm>
            <a:off x="6660108" y="1331694"/>
            <a:ext cx="3179701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altLang="ru-RU" sz="14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«Об инвестиционной деятельности в Российской Федерации, осуществляемой в форме капитальных вложений»</a:t>
            </a:r>
          </a:p>
        </p:txBody>
      </p:sp>
      <p:sp>
        <p:nvSpPr>
          <p:cNvPr id="67" name="Прямоугольник 2"/>
          <p:cNvSpPr>
            <a:spLocks noChangeArrowheads="1"/>
          </p:cNvSpPr>
          <p:nvPr/>
        </p:nvSpPr>
        <p:spPr bwMode="auto">
          <a:xfrm>
            <a:off x="2977838" y="1331694"/>
            <a:ext cx="351103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altLang="ru-RU" sz="14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«О внесении изменений в Градостроительный кодекс Российской Федерации и статьи 11 и 14 Федерального </a:t>
            </a:r>
            <a:r>
              <a:rPr lang="ru-RU" altLang="ru-RU" sz="1400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закона</a:t>
            </a:r>
            <a:endParaRPr lang="ru-RU" altLang="ru-RU" sz="14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68" name="Прямоугольник 3"/>
          <p:cNvSpPr>
            <a:spLocks noChangeArrowheads="1"/>
          </p:cNvSpPr>
          <p:nvPr/>
        </p:nvSpPr>
        <p:spPr bwMode="auto">
          <a:xfrm>
            <a:off x="3103393" y="4408483"/>
            <a:ext cx="220379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ts val="1200"/>
              </a:spcBef>
              <a:buClr>
                <a:schemeClr val="tx2"/>
              </a:buClr>
              <a:buSzPct val="150000"/>
              <a:buFont typeface="Arial" pitchFamily="34" charset="0"/>
              <a:buChar char="•"/>
            </a:pPr>
            <a:r>
              <a:rPr lang="ru-RU" altLang="ru-RU" sz="1400" dirty="0">
                <a:latin typeface="Tahoma" pitchFamily="34" charset="0"/>
                <a:cs typeface="Tahoma" pitchFamily="34" charset="0"/>
              </a:rPr>
              <a:t>управление безопасностью;</a:t>
            </a:r>
          </a:p>
        </p:txBody>
      </p:sp>
      <p:sp>
        <p:nvSpPr>
          <p:cNvPr id="69" name="Прямоугольник 4"/>
          <p:cNvSpPr>
            <a:spLocks noChangeArrowheads="1"/>
          </p:cNvSpPr>
          <p:nvPr/>
        </p:nvSpPr>
        <p:spPr bwMode="auto">
          <a:xfrm>
            <a:off x="2002232" y="2570993"/>
            <a:ext cx="3474839" cy="1015661"/>
          </a:xfrm>
          <a:prstGeom prst="rect">
            <a:avLst/>
          </a:prstGeom>
          <a:solidFill>
            <a:srgbClr val="F4F5F9"/>
          </a:solidFill>
          <a:ln>
            <a:noFill/>
          </a:ln>
          <a:effectLst/>
        </p:spPr>
        <p:txBody>
          <a:bodyPr lIns="45718" tIns="45718" rIns="45718" bIns="45718" anchor="ctr"/>
          <a:lstStyle/>
          <a:p>
            <a:pPr algn="ctr" defTabSz="914400"/>
            <a:r>
              <a:rPr lang="ru-RU" altLang="ru-RU" sz="1200" dirty="0">
                <a:ea typeface="Tahoma" panose="020B0604030504040204" pitchFamily="34" charset="0"/>
                <a:cs typeface="Tahoma" panose="020B0604030504040204" pitchFamily="34" charset="0"/>
              </a:rPr>
              <a:t>«Постановление Правительства Российской Федерации от 23 сентября 2016 года № 959</a:t>
            </a:r>
          </a:p>
          <a:p>
            <a:pPr algn="ctr" defTabSz="914400"/>
            <a:r>
              <a:rPr lang="ru-RU" altLang="ru-RU" sz="1200" dirty="0">
                <a:ea typeface="Tahoma" panose="020B0604030504040204" pitchFamily="34" charset="0"/>
                <a:cs typeface="Tahoma" panose="020B0604030504040204" pitchFamily="34" charset="0"/>
              </a:rPr>
              <a:t> «О федеральной государственной информационной системе ценообразования в строительстве»</a:t>
            </a:r>
          </a:p>
        </p:txBody>
      </p:sp>
      <p:sp>
        <p:nvSpPr>
          <p:cNvPr id="70" name="Прямоугольник 69"/>
          <p:cNvSpPr/>
          <p:nvPr/>
        </p:nvSpPr>
        <p:spPr>
          <a:xfrm>
            <a:off x="551987" y="2573607"/>
            <a:ext cx="1288750" cy="307777"/>
          </a:xfrm>
          <a:prstGeom prst="rect">
            <a:avLst/>
          </a:prstGeom>
          <a:solidFill>
            <a:srgbClr val="F4F5F9"/>
          </a:solidFill>
          <a:ln>
            <a:solidFill>
              <a:srgbClr val="8C6746"/>
            </a:solidFill>
          </a:ln>
          <a:effectLst/>
        </p:spPr>
        <p:txBody>
          <a:bodyPr lIns="45718" tIns="45718" rIns="45718" bIns="45718" anchor="ctr"/>
          <a:lstStyle/>
          <a:p>
            <a:pPr algn="ctr" defTabSz="914400"/>
            <a:r>
              <a:rPr lang="ru-RU" sz="1400" dirty="0">
                <a:ea typeface="Tahoma" panose="020B0604030504040204" pitchFamily="34" charset="0"/>
                <a:cs typeface="Tahoma" panose="020B0604030504040204" pitchFamily="34" charset="0"/>
              </a:rPr>
              <a:t>ПП РФ №959</a:t>
            </a:r>
            <a:endParaRPr lang="en-US" sz="1400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1" name="Прямоугольник 19"/>
          <p:cNvSpPr>
            <a:spLocks noChangeArrowheads="1"/>
          </p:cNvSpPr>
          <p:nvPr/>
        </p:nvSpPr>
        <p:spPr bwMode="auto">
          <a:xfrm>
            <a:off x="7282706" y="2570991"/>
            <a:ext cx="3232603" cy="1015663"/>
          </a:xfrm>
          <a:prstGeom prst="rect">
            <a:avLst/>
          </a:prstGeom>
          <a:solidFill>
            <a:srgbClr val="F4F5F9"/>
          </a:solidFill>
          <a:ln>
            <a:noFill/>
          </a:ln>
          <a:effectLst/>
        </p:spPr>
        <p:txBody>
          <a:bodyPr lIns="45718" tIns="45718" rIns="45718" bIns="45718" anchor="ctr"/>
          <a:lstStyle/>
          <a:p>
            <a:pPr algn="ctr" defTabSz="914400"/>
            <a:r>
              <a:rPr lang="ru-RU" altLang="ru-RU" sz="1200" dirty="0">
                <a:ea typeface="Tahoma" panose="020B0604030504040204" pitchFamily="34" charset="0"/>
                <a:cs typeface="Tahoma" panose="020B0604030504040204" pitchFamily="34" charset="0"/>
              </a:rPr>
              <a:t>«Постановление Правительства РФ от 23.12.2016 N 1452 "О мониторинге цен строительных </a:t>
            </a:r>
            <a:r>
              <a:rPr lang="ru-RU" altLang="ru-RU" sz="1200" dirty="0" smtClean="0">
                <a:ea typeface="Tahoma" panose="020B0604030504040204" pitchFamily="34" charset="0"/>
                <a:cs typeface="Tahoma" panose="020B0604030504040204" pitchFamily="34" charset="0"/>
              </a:rPr>
              <a:t>ресурсов«</a:t>
            </a:r>
          </a:p>
          <a:p>
            <a:pPr algn="ctr" defTabSz="914400"/>
            <a:r>
              <a:rPr lang="ru-RU" altLang="ru-RU" sz="1200" dirty="0" smtClean="0"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ru-RU" altLang="ru-RU" sz="1200" dirty="0">
                <a:ea typeface="Tahoma" panose="020B0604030504040204" pitchFamily="34" charset="0"/>
                <a:cs typeface="Tahoma" panose="020B0604030504040204" pitchFamily="34" charset="0"/>
              </a:rPr>
              <a:t>вместе с "Правилами мониторинга цен строительных ресурсов")»</a:t>
            </a:r>
          </a:p>
        </p:txBody>
      </p:sp>
      <p:sp>
        <p:nvSpPr>
          <p:cNvPr id="72" name="Прямоугольник 71"/>
          <p:cNvSpPr/>
          <p:nvPr/>
        </p:nvSpPr>
        <p:spPr>
          <a:xfrm>
            <a:off x="5726442" y="2570992"/>
            <a:ext cx="1388137" cy="307777"/>
          </a:xfrm>
          <a:prstGeom prst="rect">
            <a:avLst/>
          </a:prstGeom>
          <a:solidFill>
            <a:srgbClr val="F4F5F9"/>
          </a:solidFill>
          <a:ln>
            <a:solidFill>
              <a:srgbClr val="8C6746"/>
            </a:solidFill>
          </a:ln>
          <a:effectLst/>
        </p:spPr>
        <p:txBody>
          <a:bodyPr lIns="45718" tIns="45718" rIns="45718" bIns="45718" anchor="ctr"/>
          <a:lstStyle/>
          <a:p>
            <a:pPr algn="ctr" defTabSz="914400"/>
            <a:r>
              <a:rPr lang="ru-RU" sz="1400" dirty="0">
                <a:ea typeface="Tahoma" panose="020B0604030504040204" pitchFamily="34" charset="0"/>
                <a:cs typeface="Tahoma" panose="020B0604030504040204" pitchFamily="34" charset="0"/>
              </a:rPr>
              <a:t>ПП РФ №1452</a:t>
            </a:r>
          </a:p>
        </p:txBody>
      </p:sp>
      <p:sp>
        <p:nvSpPr>
          <p:cNvPr id="73" name="Блок-схема: ручной ввод 72"/>
          <p:cNvSpPr/>
          <p:nvPr/>
        </p:nvSpPr>
        <p:spPr>
          <a:xfrm rot="5400000" flipH="1">
            <a:off x="-106534" y="1182739"/>
            <a:ext cx="1328192" cy="1115123"/>
          </a:xfrm>
          <a:prstGeom prst="flowChartManualInput">
            <a:avLst/>
          </a:prstGeom>
          <a:solidFill>
            <a:srgbClr val="A521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74" name="Picture 2" descr="E:\Tanya\WORK WORK\Презентация\2014.01.28_Строительство АЦ\500px-Coat_of_Arms_of_the_Russian_Federation_2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080" y="1405191"/>
            <a:ext cx="406512" cy="556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" name="Прямоугольник 22"/>
          <p:cNvSpPr>
            <a:spLocks noChangeArrowheads="1"/>
          </p:cNvSpPr>
          <p:nvPr/>
        </p:nvSpPr>
        <p:spPr bwMode="auto">
          <a:xfrm>
            <a:off x="3081910" y="4940468"/>
            <a:ext cx="2384775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ts val="1200"/>
              </a:spcBef>
              <a:buClr>
                <a:schemeClr val="tx2"/>
              </a:buClr>
              <a:buSzPct val="150000"/>
              <a:buFont typeface="Arial" pitchFamily="34" charset="0"/>
              <a:buChar char="•"/>
            </a:pPr>
            <a:r>
              <a:rPr lang="ru-RU" altLang="ru-RU" sz="1400" dirty="0">
                <a:latin typeface="Tahoma" pitchFamily="34" charset="0"/>
                <a:cs typeface="Tahoma" pitchFamily="34" charset="0"/>
              </a:rPr>
              <a:t>обеспечение доступа к сведениям информационной системы;</a:t>
            </a:r>
          </a:p>
          <a:p>
            <a:pPr eaLnBrk="1" hangingPunct="1">
              <a:spcBef>
                <a:spcPts val="1200"/>
              </a:spcBef>
              <a:buClr>
                <a:schemeClr val="tx2"/>
              </a:buClr>
              <a:buSzPct val="150000"/>
              <a:buFont typeface="Arial" pitchFamily="34" charset="0"/>
              <a:buChar char="•"/>
            </a:pPr>
            <a:r>
              <a:rPr lang="ru-RU" altLang="ru-RU" sz="1400" dirty="0">
                <a:latin typeface="Tahoma" pitchFamily="34" charset="0"/>
                <a:cs typeface="Tahoma" pitchFamily="34" charset="0"/>
              </a:rPr>
              <a:t>хранение информации и истории ее изменений.</a:t>
            </a:r>
          </a:p>
        </p:txBody>
      </p:sp>
      <p:sp>
        <p:nvSpPr>
          <p:cNvPr id="76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306000" y="6814801"/>
            <a:ext cx="965443" cy="191900"/>
          </a:xfrm>
        </p:spPr>
        <p:txBody>
          <a:bodyPr/>
          <a:lstStyle/>
          <a:p>
            <a:r>
              <a:rPr lang="en-US" smtClean="0"/>
              <a:t>gge.ru</a:t>
            </a:r>
            <a:endParaRPr lang="ru-RU" dirty="0"/>
          </a:p>
        </p:txBody>
      </p:sp>
      <p:sp>
        <p:nvSpPr>
          <p:cNvPr id="77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10188000" y="6840000"/>
            <a:ext cx="216000" cy="288000"/>
          </a:xfrm>
        </p:spPr>
        <p:txBody>
          <a:bodyPr/>
          <a:lstStyle/>
          <a:p>
            <a:fld id="{E8DD0F05-9152-48D7-BAD1-3C9B5094FDFC}" type="slidenum">
              <a:rPr lang="ru-RU" smtClean="0"/>
              <a:pPr/>
              <a:t>1</a:t>
            </a:fld>
            <a:endParaRPr lang="ru-RU" dirty="0"/>
          </a:p>
        </p:txBody>
      </p:sp>
      <p:sp>
        <p:nvSpPr>
          <p:cNvPr id="78" name="Объект 10"/>
          <p:cNvSpPr>
            <a:spLocks noGrp="1"/>
          </p:cNvSpPr>
          <p:nvPr>
            <p:ph sz="quarter" idx="4294967295"/>
          </p:nvPr>
        </p:nvSpPr>
        <p:spPr>
          <a:xfrm>
            <a:off x="1152525" y="423863"/>
            <a:ext cx="5032181" cy="83978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>
              <a:lnSpc>
                <a:spcPts val="2000"/>
              </a:lnSpc>
            </a:pPr>
            <a:r>
              <a:rPr lang="ru-RU" altLang="ru-RU" sz="1800" cap="none" dirty="0">
                <a:solidFill>
                  <a:srgbClr val="C00000"/>
                </a:solidFill>
                <a:cs typeface="Arial" panose="020B0604020202020204" pitchFamily="34" charset="0"/>
              </a:rPr>
              <a:t>НОРМАТИВНО-ПРАВОВАЯ БАЗА</a:t>
            </a:r>
            <a:endParaRPr lang="ru-RU" sz="1800" cap="none" dirty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1856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10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СМЕТНЫЕ </a:t>
            </a:r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ЦЕНЫ СТРОИТЕЛЬНЫХ </a:t>
            </a:r>
            <a: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РЕСУРСОВ</a:t>
            </a:r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gge.ru</a:t>
            </a:r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D0F05-9152-48D7-BAD1-3C9B5094FDFC}" type="slidenum">
              <a:rPr lang="ru-RU" smtClean="0"/>
              <a:pPr/>
              <a:t>10</a:t>
            </a:fld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581" y="1176932"/>
            <a:ext cx="8926646" cy="5208299"/>
          </a:xfrm>
          <a:prstGeom prst="rect">
            <a:avLst/>
          </a:prstGeom>
          <a:effectLst/>
        </p:spPr>
      </p:pic>
      <p:sp>
        <p:nvSpPr>
          <p:cNvPr id="6" name="Прямоугольник 5"/>
          <p:cNvSpPr/>
          <p:nvPr/>
        </p:nvSpPr>
        <p:spPr>
          <a:xfrm>
            <a:off x="8729932" y="1216472"/>
            <a:ext cx="828135" cy="258793"/>
          </a:xfrm>
          <a:prstGeom prst="rect">
            <a:avLst/>
          </a:prstGeom>
          <a:solidFill>
            <a:srgbClr val="4D55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07366" y="6141970"/>
            <a:ext cx="9316528" cy="3451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98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10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ИНФОРМАЦИЯ</a:t>
            </a:r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, РАЗМЕЩАЕМАЯ В ИНФОРМАЦИОННОЙ СИСТЕМЕ</a:t>
            </a:r>
            <a:endParaRPr lang="ru-RU" dirty="0"/>
          </a:p>
          <a:p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gge.ru</a:t>
            </a:r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D0F05-9152-48D7-BAD1-3C9B5094FDFC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084520" y="1488558"/>
            <a:ext cx="8208335" cy="2862322"/>
          </a:xfrm>
          <a:prstGeom prst="rect">
            <a:avLst/>
          </a:prstGeom>
          <a:solidFill>
            <a:srgbClr val="F4F5F9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Сметные нормативы, включенные в федеральный реестр сметных нормативов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Методики определения сметных цен строительных ресурсов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Сметные цены строительных ресурсов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Перечень лиц, обязанных предоставлять информацию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Иная информация, в том числе: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Классификатор строительных ресурсов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Методические документы и другие нормативно-правовые акты в сфере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ценообразования </a:t>
            </a:r>
            <a:r>
              <a:rPr lang="ru-RU" dirty="0"/>
              <a:t>в строительстве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Нормативы цены строительства (НЦС</a:t>
            </a:r>
            <a:r>
              <a:rPr lang="ru-RU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49686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gge.ru</a:t>
            </a:r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D0F05-9152-48D7-BAD1-3C9B5094FDFC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13" name="Заголовок 54"/>
          <p:cNvSpPr txBox="1">
            <a:spLocks/>
          </p:cNvSpPr>
          <p:nvPr/>
        </p:nvSpPr>
        <p:spPr bwMode="auto">
          <a:xfrm>
            <a:off x="685001" y="521393"/>
            <a:ext cx="9480631" cy="49347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indent="0" defTabSz="1007943">
              <a:lnSpc>
                <a:spcPts val="2000"/>
              </a:lnSpc>
              <a:spcBef>
                <a:spcPts val="0"/>
              </a:spcBef>
              <a:buFont typeface="Arial" panose="020B0604020202020204" pitchFamily="34" charset="0"/>
              <a:buNone/>
              <a:defRPr cap="none" baseline="0">
                <a:solidFill>
                  <a:srgbClr val="9D2235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 marL="0" indent="0" defTabSz="1007943">
              <a:lnSpc>
                <a:spcPts val="1400"/>
              </a:lnSpc>
              <a:spcBef>
                <a:spcPts val="1400"/>
              </a:spcBef>
              <a:buFont typeface="Arial" panose="020B0604020202020204" pitchFamily="34" charset="0"/>
              <a:buNone/>
              <a:defRPr sz="1100" baseline="0"/>
            </a:lvl2pPr>
            <a:lvl3pPr marL="1007943" indent="0" defTabSz="1007943">
              <a:lnSpc>
                <a:spcPts val="1400"/>
              </a:lnSpc>
              <a:spcBef>
                <a:spcPts val="551"/>
              </a:spcBef>
              <a:buFont typeface="Arial" panose="020B0604020202020204" pitchFamily="34" charset="0"/>
              <a:buNone/>
              <a:defRPr sz="1200" baseline="0"/>
            </a:lvl3pPr>
            <a:lvl4pPr marL="1511914" indent="0" defTabSz="1007943">
              <a:lnSpc>
                <a:spcPts val="1400"/>
              </a:lnSpc>
              <a:spcBef>
                <a:spcPts val="551"/>
              </a:spcBef>
              <a:buFont typeface="Arial" panose="020B0604020202020204" pitchFamily="34" charset="0"/>
              <a:buNone/>
              <a:defRPr sz="1200" baseline="0"/>
            </a:lvl4pPr>
            <a:lvl5pPr marL="2015886" indent="0" defTabSz="1007943">
              <a:lnSpc>
                <a:spcPts val="1400"/>
              </a:lnSpc>
              <a:spcBef>
                <a:spcPts val="551"/>
              </a:spcBef>
              <a:buFont typeface="Arial" panose="020B0604020202020204" pitchFamily="34" charset="0"/>
              <a:buNone/>
              <a:defRPr sz="1200" baseline="0"/>
            </a:lvl5pPr>
            <a:lvl6pPr marL="2771844" indent="-251986" defTabSz="1007943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/>
            </a:lvl6pPr>
            <a:lvl7pPr marL="3275815" indent="-251986" defTabSz="1007943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/>
            </a:lvl7pPr>
            <a:lvl8pPr marL="3779787" indent="-251986" defTabSz="1007943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/>
            </a:lvl8pPr>
            <a:lvl9pPr marL="4283758" indent="-251986" defTabSz="1007943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/>
            </a:lvl9pPr>
          </a:lstStyle>
          <a:p>
            <a:r>
              <a:rPr lang="ru-RU" altLang="ru-RU" dirty="0"/>
              <a:t>СЛУЖБА </a:t>
            </a:r>
            <a:r>
              <a:rPr lang="ru-RU" altLang="ru-RU" dirty="0" smtClean="0"/>
              <a:t>ПОДДЕРЖКИ</a:t>
            </a:r>
            <a:r>
              <a:rPr lang="en-US" altLang="ru-RU" dirty="0" smtClean="0"/>
              <a:t> </a:t>
            </a:r>
            <a:r>
              <a:rPr lang="ru-RU" altLang="ru-RU" dirty="0"/>
              <a:t>ФАУ </a:t>
            </a:r>
            <a:r>
              <a:rPr lang="ru-RU" altLang="ru-RU" dirty="0" smtClean="0"/>
              <a:t>«ГЛАВГОСЭКСПЕРТИЗА РОССИИ»</a:t>
            </a:r>
            <a:endParaRPr lang="ru-RU" alt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90513" y="1333900"/>
            <a:ext cx="9366474" cy="1631216"/>
          </a:xfrm>
          <a:prstGeom prst="rect">
            <a:avLst/>
          </a:prstGeom>
          <a:solidFill>
            <a:srgbClr val="F4F5F9"/>
          </a:solidFill>
          <a:ln>
            <a:solidFill>
              <a:srgbClr val="A77B53"/>
            </a:solidFill>
          </a:ln>
          <a:effectLst/>
        </p:spPr>
        <p:txBody>
          <a:bodyPr wrap="square">
            <a:spAutoFit/>
          </a:bodyPr>
          <a:lstStyle/>
          <a:p>
            <a:pPr algn="ctr"/>
            <a:endParaRPr lang="ru-RU" altLang="ru-RU" sz="2000" dirty="0" smtClean="0"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ru-RU" altLang="ru-RU" sz="2000" dirty="0" smtClean="0">
                <a:latin typeface="Tahoma" pitchFamily="34" charset="0"/>
                <a:cs typeface="Tahoma" pitchFamily="34" charset="0"/>
              </a:rPr>
              <a:t>ФАУ «Главгосэкспертиза России» создана </a:t>
            </a:r>
            <a:r>
              <a:rPr lang="ru-RU" altLang="ru-RU" sz="2000" dirty="0">
                <a:latin typeface="Tahoma" pitchFamily="34" charset="0"/>
                <a:cs typeface="Tahoma" pitchFamily="34" charset="0"/>
              </a:rPr>
              <a:t>единая служба поддержки юридических лиц для оперативного решения вопросов, </a:t>
            </a:r>
            <a:r>
              <a:rPr lang="ru-RU" altLang="ru-RU" sz="2000" dirty="0" smtClean="0">
                <a:latin typeface="Tahoma" pitchFamily="34" charset="0"/>
                <a:cs typeface="Tahoma" pitchFamily="34" charset="0"/>
              </a:rPr>
              <a:t>связанных</a:t>
            </a:r>
          </a:p>
          <a:p>
            <a:pPr algn="ctr"/>
            <a:r>
              <a:rPr lang="ru-RU" altLang="ru-RU" sz="2000" dirty="0" smtClean="0">
                <a:latin typeface="Tahoma" pitchFamily="34" charset="0"/>
                <a:cs typeface="Tahoma" pitchFamily="34" charset="0"/>
              </a:rPr>
              <a:t>с </a:t>
            </a:r>
            <a:r>
              <a:rPr lang="ru-RU" altLang="ru-RU" sz="2000" dirty="0">
                <a:latin typeface="Tahoma" pitchFamily="34" charset="0"/>
                <a:cs typeface="Tahoma" pitchFamily="34" charset="0"/>
              </a:rPr>
              <a:t>мониторингом цен строительных </a:t>
            </a:r>
            <a:r>
              <a:rPr lang="ru-RU" altLang="ru-RU" sz="2000" dirty="0" smtClean="0">
                <a:latin typeface="Tahoma" pitchFamily="34" charset="0"/>
                <a:cs typeface="Tahoma" pitchFamily="34" charset="0"/>
              </a:rPr>
              <a:t>ресурсов</a:t>
            </a:r>
          </a:p>
          <a:p>
            <a:pPr algn="ctr"/>
            <a:endParaRPr lang="ru-RU" altLang="ru-RU" sz="20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815381" y="3383888"/>
            <a:ext cx="7116738" cy="1384995"/>
          </a:xfrm>
          <a:prstGeom prst="rect">
            <a:avLst/>
          </a:prstGeom>
          <a:solidFill>
            <a:srgbClr val="F4F5F9"/>
          </a:solidFill>
          <a:ln>
            <a:solidFill>
              <a:srgbClr val="A77B53"/>
            </a:solidFill>
          </a:ln>
          <a:effectLst/>
        </p:spPr>
        <p:txBody>
          <a:bodyPr wrap="square">
            <a:spAutoFit/>
          </a:bodyPr>
          <a:lstStyle/>
          <a:p>
            <a:pPr algn="ctr"/>
            <a:endParaRPr lang="ru-RU" altLang="ru-RU" sz="2000" dirty="0" smtClean="0"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ru-RU" altLang="ru-RU" sz="2000" dirty="0" smtClean="0">
                <a:latin typeface="Tahoma" pitchFamily="34" charset="0"/>
                <a:cs typeface="Tahoma" pitchFamily="34" charset="0"/>
              </a:rPr>
              <a:t>Единый </a:t>
            </a:r>
            <a:r>
              <a:rPr lang="ru-RU" altLang="ru-RU" sz="2000" dirty="0">
                <a:latin typeface="Tahoma" pitchFamily="34" charset="0"/>
                <a:cs typeface="Tahoma" pitchFamily="34" charset="0"/>
              </a:rPr>
              <a:t>телефон службы поддержки:</a:t>
            </a:r>
          </a:p>
          <a:p>
            <a:pPr algn="ctr"/>
            <a:r>
              <a:rPr lang="ru-RU" altLang="ru-RU" sz="2200" b="1" dirty="0">
                <a:latin typeface="Tahoma" pitchFamily="34" charset="0"/>
                <a:cs typeface="Tahoma" pitchFamily="34" charset="0"/>
              </a:rPr>
              <a:t>8 (495) </a:t>
            </a:r>
            <a:r>
              <a:rPr lang="ru-RU" altLang="ru-RU" sz="2200" b="1" dirty="0" smtClean="0">
                <a:latin typeface="Tahoma" pitchFamily="34" charset="0"/>
                <a:cs typeface="Tahoma" pitchFamily="34" charset="0"/>
              </a:rPr>
              <a:t>623-51-95</a:t>
            </a:r>
          </a:p>
          <a:p>
            <a:pPr algn="ctr"/>
            <a:endParaRPr lang="ru-RU" altLang="ru-RU" sz="2200" b="1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826518" y="4989720"/>
            <a:ext cx="7116738" cy="1384995"/>
          </a:xfrm>
          <a:prstGeom prst="rect">
            <a:avLst/>
          </a:prstGeom>
          <a:solidFill>
            <a:srgbClr val="F4F5F9"/>
          </a:solidFill>
          <a:ln>
            <a:solidFill>
              <a:srgbClr val="A77B53"/>
            </a:solidFill>
          </a:ln>
          <a:effectLst/>
        </p:spPr>
        <p:txBody>
          <a:bodyPr wrap="square">
            <a:spAutoFit/>
          </a:bodyPr>
          <a:lstStyle/>
          <a:p>
            <a:pPr algn="ctr"/>
            <a:endParaRPr lang="ru-RU" altLang="ru-RU" sz="2000" dirty="0" smtClean="0"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ru-RU" altLang="ru-RU" sz="2000" dirty="0" smtClean="0">
                <a:latin typeface="Tahoma" pitchFamily="34" charset="0"/>
                <a:cs typeface="Tahoma" pitchFamily="34" charset="0"/>
              </a:rPr>
              <a:t>Единая </a:t>
            </a:r>
            <a:r>
              <a:rPr lang="ru-RU" altLang="ru-RU" sz="2000" dirty="0">
                <a:latin typeface="Tahoma" pitchFamily="34" charset="0"/>
                <a:cs typeface="Tahoma" pitchFamily="34" charset="0"/>
              </a:rPr>
              <a:t>электронная почта для приема заявок:</a:t>
            </a:r>
          </a:p>
          <a:p>
            <a:pPr algn="ctr"/>
            <a:r>
              <a:rPr lang="en-US" altLang="ru-RU" sz="2200" b="1" dirty="0" smtClean="0">
                <a:latin typeface="Tahoma" pitchFamily="34" charset="0"/>
                <a:cs typeface="Tahoma" pitchFamily="34" charset="0"/>
              </a:rPr>
              <a:t>Info.monitoring@gge.ru</a:t>
            </a:r>
            <a:endParaRPr lang="ru-RU" altLang="ru-RU" sz="2200" b="1" dirty="0" smtClean="0">
              <a:latin typeface="Tahoma" pitchFamily="34" charset="0"/>
              <a:cs typeface="Tahoma" pitchFamily="34" charset="0"/>
            </a:endParaRPr>
          </a:p>
          <a:p>
            <a:pPr algn="ctr"/>
            <a:endParaRPr lang="ru-RU" altLang="ru-RU" sz="2200" b="1" dirty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263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10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ru-RU" dirty="0" smtClean="0">
                <a:solidFill>
                  <a:srgbClr val="C00000"/>
                </a:solidFill>
                <a:cs typeface="Arial" panose="020B0604020202020204" pitchFamily="34" charset="0"/>
              </a:rPr>
              <a:t>ЦЕНООБРАЗОВАНИЕ </a:t>
            </a:r>
            <a:r>
              <a:rPr lang="ru-RU" dirty="0">
                <a:solidFill>
                  <a:srgbClr val="C00000"/>
                </a:solidFill>
                <a:cs typeface="Arial" panose="020B0604020202020204" pitchFamily="34" charset="0"/>
              </a:rPr>
              <a:t>В СТРОИТЕЛЬСТВЕ</a:t>
            </a:r>
          </a:p>
          <a:p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77425" y="6814801"/>
            <a:ext cx="965443" cy="191900"/>
          </a:xfrm>
        </p:spPr>
        <p:txBody>
          <a:bodyPr/>
          <a:lstStyle/>
          <a:p>
            <a:r>
              <a:rPr lang="en-US" smtClean="0"/>
              <a:t>gge.ru</a:t>
            </a:r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10159425" y="6840000"/>
            <a:ext cx="216000" cy="288000"/>
          </a:xfrm>
        </p:spPr>
        <p:txBody>
          <a:bodyPr/>
          <a:lstStyle/>
          <a:p>
            <a:fld id="{E8DD0F05-9152-48D7-BAD1-3C9B5094FDFC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38" name="Стрелка вправо 37"/>
          <p:cNvSpPr/>
          <p:nvPr/>
        </p:nvSpPr>
        <p:spPr>
          <a:xfrm>
            <a:off x="4296677" y="1238689"/>
            <a:ext cx="1084746" cy="436714"/>
          </a:xfrm>
          <a:prstGeom prst="rightArrow">
            <a:avLst/>
          </a:prstGeom>
          <a:solidFill>
            <a:srgbClr val="8C6746"/>
          </a:solidFill>
          <a:ln>
            <a:noFill/>
          </a:ln>
          <a:effectLst/>
        </p:spPr>
        <p:txBody>
          <a:bodyPr lIns="45718" tIns="45718" rIns="45718" bIns="45718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C0C0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9" name="Рисунок 38" descr="Картинки по запросу картинки для презентации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" t="9113" r="5322" b="18011"/>
          <a:stretch/>
        </p:blipFill>
        <p:spPr bwMode="auto">
          <a:xfrm>
            <a:off x="2099675" y="5220714"/>
            <a:ext cx="1742348" cy="7888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0" name="Рисунок 39" descr="Картинки по запросу картинки для презентации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41" b="54023"/>
          <a:stretch/>
        </p:blipFill>
        <p:spPr bwMode="auto">
          <a:xfrm>
            <a:off x="372396" y="5182613"/>
            <a:ext cx="1027460" cy="8958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1" name="Прямоугольник 40"/>
          <p:cNvSpPr/>
          <p:nvPr/>
        </p:nvSpPr>
        <p:spPr>
          <a:xfrm>
            <a:off x="150428" y="1016101"/>
            <a:ext cx="4012565" cy="709501"/>
          </a:xfrm>
          <a:prstGeom prst="rect">
            <a:avLst/>
          </a:prstGeom>
          <a:solidFill>
            <a:srgbClr val="F4F5F9"/>
          </a:solidFill>
          <a:ln>
            <a:noFill/>
          </a:ln>
          <a:effectLst/>
        </p:spPr>
        <p:txBody>
          <a:bodyPr lIns="45718" tIns="45718" rIns="45718" bIns="45718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ГОСУДАРСТВЕННАЯ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ИНФОРМАЦИОННАЯ СИСТЕМА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771585" y="6116533"/>
            <a:ext cx="2394300" cy="338554"/>
          </a:xfrm>
          <a:prstGeom prst="rect">
            <a:avLst/>
          </a:prstGeom>
          <a:solidFill>
            <a:srgbClr val="F4F5F9"/>
          </a:solidFill>
          <a:ln>
            <a:solidFill>
              <a:srgbClr val="8C6746"/>
            </a:solidFill>
          </a:ln>
          <a:effectLst/>
        </p:spPr>
        <p:txBody>
          <a:bodyPr lIns="45718" tIns="45718" rIns="45718" bIns="45718" anchor="ctr"/>
          <a:lstStyle>
            <a:defPPr>
              <a:defRPr lang="en-US"/>
            </a:defPPr>
            <a:lvl1pPr algn="ctr"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ПРОИЗВОДИТЕЛИ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53320" y="6121423"/>
            <a:ext cx="1383584" cy="338554"/>
          </a:xfrm>
          <a:prstGeom prst="rect">
            <a:avLst/>
          </a:prstGeom>
          <a:solidFill>
            <a:srgbClr val="F4F5F9"/>
          </a:solidFill>
          <a:ln>
            <a:solidFill>
              <a:srgbClr val="8C6746"/>
            </a:solidFill>
          </a:ln>
          <a:effectLst/>
        </p:spPr>
        <p:txBody>
          <a:bodyPr lIns="45718" tIns="45718" rIns="45718" bIns="45718" anchor="ctr"/>
          <a:lstStyle>
            <a:defPPr>
              <a:defRPr lang="en-US"/>
            </a:defPPr>
            <a:lvl1pPr algn="ctr"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ПОСТАВЩИКИ</a:t>
            </a:r>
          </a:p>
        </p:txBody>
      </p:sp>
      <p:pic>
        <p:nvPicPr>
          <p:cNvPr id="44" name="Рисунок 43" descr="Картинки по запросу красный крест pn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6" r="55654"/>
          <a:stretch/>
        </p:blipFill>
        <p:spPr bwMode="auto">
          <a:xfrm>
            <a:off x="1892711" y="5506982"/>
            <a:ext cx="266891" cy="48404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5" name="Рисунок 44" descr="Проверить, Крест, Красный, Зеленый, Внимание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23"/>
          <a:stretch/>
        </p:blipFill>
        <p:spPr bwMode="auto">
          <a:xfrm>
            <a:off x="244601" y="5653637"/>
            <a:ext cx="336359" cy="40580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6" name="Прямоугольник 45"/>
          <p:cNvSpPr/>
          <p:nvPr/>
        </p:nvSpPr>
        <p:spPr>
          <a:xfrm>
            <a:off x="5566853" y="1016101"/>
            <a:ext cx="3760602" cy="897860"/>
          </a:xfrm>
          <a:prstGeom prst="rect">
            <a:avLst/>
          </a:prstGeom>
          <a:solidFill>
            <a:srgbClr val="F4F5F9"/>
          </a:solidFill>
          <a:ln>
            <a:solidFill>
              <a:srgbClr val="8C6746"/>
            </a:solidFill>
          </a:ln>
          <a:effectLst/>
        </p:spPr>
        <p:txBody>
          <a:bodyPr lIns="45718" tIns="45718" rIns="45718" bIns="45718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РАЗРАБОТКА СМЕТНОЙ ДОКУМЕНТАЦИИ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5566853" y="2543276"/>
            <a:ext cx="3760602" cy="864246"/>
          </a:xfrm>
          <a:prstGeom prst="rect">
            <a:avLst/>
          </a:prstGeom>
          <a:solidFill>
            <a:srgbClr val="F4F5F9"/>
          </a:solidFill>
          <a:ln>
            <a:solidFill>
              <a:srgbClr val="8C6746"/>
            </a:solidFill>
          </a:ln>
          <a:effectLst/>
        </p:spPr>
        <p:txBody>
          <a:bodyPr lIns="45718" tIns="45718" rIns="45718" bIns="45718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ПРОВЕРКА ДОСТОВЕРНОСТИ ОПРЕДЕЛЕНИЯ СМЕТНОЙ СТОИМОСТИ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5576155" y="4090383"/>
            <a:ext cx="3760603" cy="875691"/>
          </a:xfrm>
          <a:prstGeom prst="rect">
            <a:avLst/>
          </a:prstGeom>
          <a:solidFill>
            <a:srgbClr val="F4F5F9"/>
          </a:solidFill>
          <a:ln>
            <a:solidFill>
              <a:srgbClr val="8C6746"/>
            </a:solidFill>
          </a:ln>
          <a:effectLst/>
        </p:spPr>
        <p:txBody>
          <a:bodyPr lIns="45718" tIns="45718" rIns="45718" bIns="45718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ПОЛОЖИТЕЛЬНОЕ ЗАКЛЮЧЕНИЕ О ДОСТОВЕРНОСТИ ОПРЕДЕЛЕНИЯ СМЕТНОЙ СТОИМОСТИ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5602610" y="5648935"/>
            <a:ext cx="3724845" cy="852949"/>
          </a:xfrm>
          <a:prstGeom prst="rect">
            <a:avLst/>
          </a:prstGeom>
          <a:solidFill>
            <a:srgbClr val="F4F5F9"/>
          </a:solidFill>
          <a:ln>
            <a:solidFill>
              <a:srgbClr val="8C6746"/>
            </a:solidFill>
          </a:ln>
          <a:effectLst/>
        </p:spPr>
        <p:txBody>
          <a:bodyPr lIns="45718" tIns="45718" rIns="45718" bIns="45718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РЕАЛИЗАЦИЯ ПРОЕКТА</a:t>
            </a:r>
          </a:p>
        </p:txBody>
      </p:sp>
      <p:sp>
        <p:nvSpPr>
          <p:cNvPr id="50" name="Стрелка вправо 49"/>
          <p:cNvSpPr/>
          <p:nvPr/>
        </p:nvSpPr>
        <p:spPr>
          <a:xfrm rot="5400000">
            <a:off x="7187688" y="2069725"/>
            <a:ext cx="518931" cy="317787"/>
          </a:xfrm>
          <a:prstGeom prst="rightArrow">
            <a:avLst/>
          </a:prstGeom>
          <a:solidFill>
            <a:srgbClr val="8C6746"/>
          </a:solidFill>
          <a:ln>
            <a:noFill/>
          </a:ln>
          <a:effectLst/>
        </p:spPr>
        <p:txBody>
          <a:bodyPr lIns="45718" tIns="45718" rIns="45718" bIns="45718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C0C0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Стрелка вправо 50"/>
          <p:cNvSpPr/>
          <p:nvPr/>
        </p:nvSpPr>
        <p:spPr>
          <a:xfrm rot="5400000">
            <a:off x="7178163" y="5144007"/>
            <a:ext cx="518931" cy="317787"/>
          </a:xfrm>
          <a:prstGeom prst="rightArrow">
            <a:avLst/>
          </a:prstGeom>
          <a:solidFill>
            <a:srgbClr val="8C6746"/>
          </a:solidFill>
          <a:ln>
            <a:noFill/>
          </a:ln>
          <a:effectLst/>
        </p:spPr>
        <p:txBody>
          <a:bodyPr lIns="45718" tIns="45718" rIns="45718" bIns="45718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C0C0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2" name="Стрелка вправо 51"/>
          <p:cNvSpPr/>
          <p:nvPr/>
        </p:nvSpPr>
        <p:spPr>
          <a:xfrm rot="5400000">
            <a:off x="7181194" y="3589443"/>
            <a:ext cx="518931" cy="317787"/>
          </a:xfrm>
          <a:prstGeom prst="rightArrow">
            <a:avLst/>
          </a:prstGeom>
          <a:solidFill>
            <a:srgbClr val="8C6746"/>
          </a:solidFill>
          <a:ln>
            <a:noFill/>
          </a:ln>
          <a:effectLst/>
        </p:spPr>
        <p:txBody>
          <a:bodyPr lIns="45718" tIns="45718" rIns="45718" bIns="45718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C0C0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150428" y="1691365"/>
            <a:ext cx="4012565" cy="2914819"/>
          </a:xfrm>
          <a:prstGeom prst="rect">
            <a:avLst/>
          </a:prstGeom>
          <a:solidFill>
            <a:srgbClr val="F4F5F9"/>
          </a:solidFill>
          <a:ln>
            <a:noFill/>
          </a:ln>
          <a:effectLst/>
        </p:spPr>
        <p:txBody>
          <a:bodyPr lIns="45718" tIns="45718" rIns="45718" bIns="45718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C0C0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4" name="Рисунок 53" descr="Картинки по запросу картинки для презентации шестеренки"/>
          <p:cNvPicPr/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72" y="1795817"/>
            <a:ext cx="3769383" cy="2687848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TextBox 54"/>
          <p:cNvSpPr txBox="1"/>
          <p:nvPr/>
        </p:nvSpPr>
        <p:spPr>
          <a:xfrm>
            <a:off x="2654682" y="2055104"/>
            <a:ext cx="11673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с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метные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нормы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868366" y="3229779"/>
            <a:ext cx="17516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сметные цены строительных ресурсов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123217" y="2470887"/>
            <a:ext cx="211512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методики применения сметных норм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и сметных цен</a:t>
            </a:r>
          </a:p>
        </p:txBody>
      </p:sp>
      <p:sp>
        <p:nvSpPr>
          <p:cNvPr id="59" name="Стрелка вправо 58"/>
          <p:cNvSpPr/>
          <p:nvPr/>
        </p:nvSpPr>
        <p:spPr>
          <a:xfrm rot="16200000">
            <a:off x="2792597" y="4702304"/>
            <a:ext cx="374667" cy="402845"/>
          </a:xfrm>
          <a:prstGeom prst="rightArrow">
            <a:avLst/>
          </a:prstGeom>
          <a:solidFill>
            <a:srgbClr val="8C6746"/>
          </a:solidFill>
          <a:ln>
            <a:noFill/>
          </a:ln>
          <a:effectLst/>
        </p:spPr>
        <p:txBody>
          <a:bodyPr lIns="45718" tIns="45718" rIns="45718" bIns="45718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C0C0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1" name="Рисунок 60" descr="Картинки по запросу картинки для презентации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211"/>
          <a:stretch/>
        </p:blipFill>
        <p:spPr bwMode="auto">
          <a:xfrm>
            <a:off x="9456023" y="4141995"/>
            <a:ext cx="928069" cy="69040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2" name="Рисунок 61" descr="Картинки по запросу картинки для презентации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023" y="2599620"/>
            <a:ext cx="928068" cy="712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Рисунок 62" descr="Картинки по запросу картинки для презентации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73" t="3572" r="17522" b="7114"/>
          <a:stretch/>
        </p:blipFill>
        <p:spPr bwMode="auto">
          <a:xfrm>
            <a:off x="9432978" y="5703297"/>
            <a:ext cx="928069" cy="70333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4" name="Рисунок 63" descr="Картинки по запросу ЧЕЛОВЕЧКИ ДЛЯ ПРЕЗЕНТАЦИИ ЗА КОМПЬЮТЕРОМ"/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32" t="4563" r="7454" b="9954"/>
          <a:stretch/>
        </p:blipFill>
        <p:spPr bwMode="auto">
          <a:xfrm>
            <a:off x="9456022" y="1076325"/>
            <a:ext cx="909067" cy="73089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69569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10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smtClean="0">
                <a:cs typeface="Arial" panose="020B0604020202020204" pitchFamily="34" charset="0"/>
              </a:rPr>
              <a:t>МОНИТОРИНГ </a:t>
            </a:r>
            <a:r>
              <a:rPr lang="ru-RU" dirty="0">
                <a:cs typeface="Arial" panose="020B0604020202020204" pitchFamily="34" charset="0"/>
              </a:rPr>
              <a:t>ЦЕН СТРОИТЕЛЬНЫХ РЕСУРСОВ</a:t>
            </a:r>
          </a:p>
          <a:p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gge.ru</a:t>
            </a:r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D0F05-9152-48D7-BAD1-3C9B5094FDFC}" type="slidenum">
              <a:rPr lang="ru-RU" smtClean="0"/>
              <a:pPr/>
              <a:t>3</a:t>
            </a:fld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5206725"/>
              </p:ext>
            </p:extLst>
          </p:nvPr>
        </p:nvGraphicFramePr>
        <p:xfrm>
          <a:off x="923019" y="1522843"/>
          <a:ext cx="8678172" cy="47658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9429"/>
                <a:gridCol w="1268972"/>
                <a:gridCol w="4564300"/>
                <a:gridCol w="855471"/>
              </a:tblGrid>
              <a:tr h="1191455">
                <a:tc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+mn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Порядок мониторинга цен строительных ресурсов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F4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+mn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Постановление Правительства РФ </a:t>
                      </a:r>
                    </a:p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+mn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от 23 декабря 2016 г. N 1452 </a:t>
                      </a:r>
                    </a:p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+mn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«О мониторинге цен строительных ресурсов»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F4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F4F5F9"/>
                    </a:solidFill>
                  </a:tcPr>
                </a:tc>
              </a:tr>
              <a:tr h="1404214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Классификатор 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+mn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строительных ресурсов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anchor="ctr">
                    <a:solidFill>
                      <a:srgbClr val="F4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+mn-lt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Форма и порядок</a:t>
                      </a:r>
                      <a:r>
                        <a:rPr lang="en-US" sz="1400" dirty="0" smtClean="0">
                          <a:latin typeface="+mn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ru-RU" sz="1400" dirty="0" smtClean="0">
                          <a:latin typeface="+mn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ведения классификатора строительных ресурсов 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+mn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Формы предоставления информации, 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+mn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необходимой для формирования сметных цен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+mn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(приказ Минстроя от 02.03.2017 № 597/</a:t>
                      </a:r>
                      <a:r>
                        <a:rPr lang="ru-RU" sz="1400" dirty="0" err="1" smtClean="0">
                          <a:latin typeface="+mn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</a:t>
                      </a:r>
                      <a:r>
                        <a:rPr lang="ru-RU" sz="1400" dirty="0" smtClean="0">
                          <a:latin typeface="+mn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</a:p>
                  </a:txBody>
                  <a:tcPr anchor="ctr">
                    <a:solidFill>
                      <a:srgbClr val="F4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latin typeface="+mn-lt"/>
                      </a:endParaRPr>
                    </a:p>
                  </a:txBody>
                  <a:tcPr anchor="ctr">
                    <a:solidFill>
                      <a:srgbClr val="F4F5F9"/>
                    </a:solidFill>
                  </a:tcPr>
                </a:tc>
              </a:tr>
              <a:tr h="1404214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Государственная 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+mn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информационная система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anchor="ctr">
                    <a:solidFill>
                      <a:srgbClr val="F4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+mn-lt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</a:rPr>
                        <a:t>Постановление Правительства РФ от 23.09.2016 N 959 «О федеральной государственной информационной системе ценообразования в строительстве»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+mn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Ввод системы  - 30 сентября 2017 года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anchor="ctr">
                    <a:solidFill>
                      <a:srgbClr val="F4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latin typeface="+mn-lt"/>
                      </a:endParaRPr>
                    </a:p>
                  </a:txBody>
                  <a:tcPr anchor="ctr">
                    <a:solidFill>
                      <a:srgbClr val="F4F5F9"/>
                    </a:solidFill>
                  </a:tcPr>
                </a:tc>
              </a:tr>
              <a:tr h="765935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Сметные цены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+mn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строительных ресурсов</a:t>
                      </a:r>
                      <a:r>
                        <a:rPr lang="ru-RU" sz="1400" dirty="0" smtClean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anchor="ctr">
                    <a:solidFill>
                      <a:srgbClr val="F4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+mn-lt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</a:rPr>
                        <a:t>Размещение цен строительных ресурсов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+mn-lt"/>
                        </a:rPr>
                        <a:t>в ГИС – 15 декабря 2017 года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anchor="ctr">
                    <a:solidFill>
                      <a:srgbClr val="F4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latin typeface="+mn-lt"/>
                      </a:endParaRPr>
                    </a:p>
                  </a:txBody>
                  <a:tcPr anchor="ctr">
                    <a:solidFill>
                      <a:srgbClr val="F4F5F9"/>
                    </a:solidFill>
                  </a:tcPr>
                </a:tc>
              </a:tr>
            </a:tbl>
          </a:graphicData>
        </a:graphic>
      </p:graphicFrame>
      <p:pic>
        <p:nvPicPr>
          <p:cNvPr id="30" name="Рисунок 29" descr="Картинки по запросу красный крест 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6" r="55654"/>
          <a:stretch/>
        </p:blipFill>
        <p:spPr bwMode="auto">
          <a:xfrm>
            <a:off x="9005670" y="1850647"/>
            <a:ext cx="404613" cy="65060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1" name="Рисунок 30" descr="Картинки по запросу красный крест 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6" r="55654"/>
          <a:stretch/>
        </p:blipFill>
        <p:spPr bwMode="auto">
          <a:xfrm>
            <a:off x="9000677" y="3119891"/>
            <a:ext cx="404613" cy="65060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2" name="Рисунок 31" descr="Картинки по запросу красный крест 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6" r="55654"/>
          <a:stretch/>
        </p:blipFill>
        <p:spPr bwMode="auto">
          <a:xfrm>
            <a:off x="9006797" y="4539961"/>
            <a:ext cx="404613" cy="65060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3" name="Рисунок 32" descr="Картинки по запросу ЧЕЛОВЕЧЕК С МИШЕНЬ ДЛЯ ПРЕЗЕНТАЦИИ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0" t="6707" r="2862" b="7302"/>
          <a:stretch/>
        </p:blipFill>
        <p:spPr bwMode="auto">
          <a:xfrm>
            <a:off x="8812802" y="5528122"/>
            <a:ext cx="680684" cy="67504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8" name="Стрелка вправо 27"/>
          <p:cNvSpPr/>
          <p:nvPr/>
        </p:nvSpPr>
        <p:spPr>
          <a:xfrm>
            <a:off x="3421747" y="2063802"/>
            <a:ext cx="403193" cy="224290"/>
          </a:xfrm>
          <a:prstGeom prst="rightArrow">
            <a:avLst/>
          </a:prstGeom>
          <a:solidFill>
            <a:srgbClr val="8C6746"/>
          </a:solidFill>
          <a:ln>
            <a:noFill/>
          </a:ln>
          <a:effectLst/>
        </p:spPr>
        <p:txBody>
          <a:bodyPr lIns="45718" tIns="45718" rIns="45718" bIns="45718" anchor="ctr"/>
          <a:lstStyle/>
          <a:p>
            <a:pPr algn="ctr"/>
            <a:endParaRPr lang="ru-RU" sz="1400">
              <a:solidFill>
                <a:srgbClr val="0C0C0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Стрелка вправо 28"/>
          <p:cNvSpPr/>
          <p:nvPr/>
        </p:nvSpPr>
        <p:spPr>
          <a:xfrm>
            <a:off x="3421746" y="3355474"/>
            <a:ext cx="403193" cy="224290"/>
          </a:xfrm>
          <a:prstGeom prst="rightArrow">
            <a:avLst/>
          </a:prstGeom>
          <a:solidFill>
            <a:srgbClr val="8C6746"/>
          </a:solidFill>
          <a:ln>
            <a:noFill/>
          </a:ln>
          <a:effectLst/>
        </p:spPr>
        <p:txBody>
          <a:bodyPr lIns="45718" tIns="45718" rIns="45718" bIns="45718" anchor="ctr"/>
          <a:lstStyle/>
          <a:p>
            <a:pPr algn="ctr"/>
            <a:endParaRPr lang="ru-RU" sz="1400">
              <a:solidFill>
                <a:srgbClr val="0C0C0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Стрелка вправо 26"/>
          <p:cNvSpPr/>
          <p:nvPr/>
        </p:nvSpPr>
        <p:spPr>
          <a:xfrm>
            <a:off x="3421745" y="4735864"/>
            <a:ext cx="403193" cy="224290"/>
          </a:xfrm>
          <a:prstGeom prst="rightArrow">
            <a:avLst/>
          </a:prstGeom>
          <a:solidFill>
            <a:srgbClr val="8C6746"/>
          </a:solidFill>
          <a:ln>
            <a:noFill/>
          </a:ln>
          <a:effectLst/>
        </p:spPr>
        <p:txBody>
          <a:bodyPr lIns="45718" tIns="45718" rIns="45718" bIns="45718" anchor="ctr"/>
          <a:lstStyle/>
          <a:p>
            <a:pPr algn="ctr"/>
            <a:endParaRPr lang="ru-RU" sz="1400">
              <a:solidFill>
                <a:srgbClr val="0C0C0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Стрелка вправо 23"/>
          <p:cNvSpPr/>
          <p:nvPr/>
        </p:nvSpPr>
        <p:spPr>
          <a:xfrm>
            <a:off x="3421747" y="5744874"/>
            <a:ext cx="403193" cy="224290"/>
          </a:xfrm>
          <a:prstGeom prst="rightArrow">
            <a:avLst/>
          </a:prstGeom>
          <a:solidFill>
            <a:srgbClr val="8C6746"/>
          </a:solidFill>
          <a:ln>
            <a:noFill/>
          </a:ln>
          <a:effectLst/>
        </p:spPr>
        <p:txBody>
          <a:bodyPr lIns="45718" tIns="45718" rIns="45718" bIns="45718" anchor="ctr"/>
          <a:lstStyle/>
          <a:p>
            <a:pPr algn="ctr"/>
            <a:endParaRPr lang="ru-RU" sz="1400">
              <a:solidFill>
                <a:srgbClr val="0C0C0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314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10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smtClean="0">
                <a:cs typeface="Arial" panose="020B0604020202020204" pitchFamily="34" charset="0"/>
              </a:rPr>
              <a:t>МЕТОДОЛОГИЯ </a:t>
            </a:r>
            <a:r>
              <a:rPr lang="ru-RU" dirty="0">
                <a:cs typeface="Arial" panose="020B0604020202020204" pitchFamily="34" charset="0"/>
              </a:rPr>
              <a:t>ФОРМИРОВАНИЯ СМЕТНЫХ ЦЕН СТРОИТЕЛЬНЫХ РЕСУРСОВ</a:t>
            </a:r>
          </a:p>
          <a:p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gge.ru</a:t>
            </a:r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D0F05-9152-48D7-BAD1-3C9B5094FDFC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905794" y="5861588"/>
            <a:ext cx="8868648" cy="830997"/>
          </a:xfrm>
          <a:prstGeom prst="rect">
            <a:avLst/>
          </a:prstGeom>
          <a:solidFill>
            <a:srgbClr val="F4F5F9"/>
          </a:solidFill>
          <a:ln>
            <a:solidFill>
              <a:srgbClr val="A77B53"/>
            </a:solidFill>
          </a:ln>
          <a:effectLst/>
        </p:spPr>
        <p:txBody>
          <a:bodyPr wrap="square">
            <a:spAutoFit/>
          </a:bodyPr>
          <a:lstStyle/>
          <a:p>
            <a:pPr algn="ctr"/>
            <a:endParaRPr lang="ru-RU" sz="1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МЕТОДИКА 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ПРИМЕНЕНИЯ СМЕТНЫХ ЦЕН СТРОИТЕЛЬНЫХ </a:t>
            </a: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РЕСУРСОВ</a:t>
            </a:r>
          </a:p>
          <a:p>
            <a:pPr algn="ctr"/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Стрелка вправо 19"/>
          <p:cNvSpPr/>
          <p:nvPr/>
        </p:nvSpPr>
        <p:spPr>
          <a:xfrm>
            <a:off x="4970517" y="4331704"/>
            <a:ext cx="449162" cy="227947"/>
          </a:xfrm>
          <a:prstGeom prst="rightArrow">
            <a:avLst/>
          </a:prstGeom>
          <a:solidFill>
            <a:srgbClr val="8C6746"/>
          </a:solidFill>
          <a:ln>
            <a:noFill/>
          </a:ln>
          <a:effectLst/>
        </p:spPr>
        <p:txBody>
          <a:bodyPr lIns="45718" tIns="45718" rIns="45718" bIns="45718" anchor="ctr"/>
          <a:lstStyle/>
          <a:p>
            <a:pPr algn="ctr"/>
            <a:endParaRPr lang="ru-RU" sz="1400">
              <a:solidFill>
                <a:srgbClr val="0C0C0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Стрелка вправо 20"/>
          <p:cNvSpPr/>
          <p:nvPr/>
        </p:nvSpPr>
        <p:spPr>
          <a:xfrm rot="5400000">
            <a:off x="4984088" y="5087481"/>
            <a:ext cx="470167" cy="506014"/>
          </a:xfrm>
          <a:prstGeom prst="rightArrow">
            <a:avLst/>
          </a:prstGeom>
          <a:solidFill>
            <a:srgbClr val="8C6746"/>
          </a:solidFill>
          <a:ln>
            <a:noFill/>
          </a:ln>
          <a:effectLst/>
        </p:spPr>
        <p:txBody>
          <a:bodyPr lIns="45718" tIns="45718" rIns="45718" bIns="45718" anchor="ctr"/>
          <a:lstStyle/>
          <a:p>
            <a:pPr algn="ctr"/>
            <a:endParaRPr lang="ru-RU" sz="1400">
              <a:solidFill>
                <a:srgbClr val="0C0C0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63326" y="3815060"/>
            <a:ext cx="2637074" cy="954107"/>
          </a:xfrm>
          <a:prstGeom prst="rect">
            <a:avLst/>
          </a:prstGeom>
          <a:solidFill>
            <a:srgbClr val="F4F5F9"/>
          </a:solidFill>
          <a:ln>
            <a:solidFill>
              <a:srgbClr val="A77B53"/>
            </a:solidFill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ea typeface="Tahoma" panose="020B0604030504040204" pitchFamily="34" charset="0"/>
                <a:cs typeface="Tahoma" panose="020B0604030504040204" pitchFamily="34" charset="0"/>
              </a:rPr>
              <a:t>СМЕТНЫЕ ЦЕНЫ</a:t>
            </a:r>
          </a:p>
          <a:p>
            <a:pPr algn="ctr"/>
            <a:r>
              <a:rPr lang="ru-RU" sz="1400" dirty="0" smtClean="0">
                <a:ea typeface="Tahoma" panose="020B0604030504040204" pitchFamily="34" charset="0"/>
                <a:cs typeface="Tahoma" panose="020B0604030504040204" pitchFamily="34" charset="0"/>
              </a:rPr>
              <a:t> НА МАТЕРИАЛЫ, ИЗДЕЛИЯ, КОНСТРУКЦИИ, ОБОРУДОВАНИЕ</a:t>
            </a:r>
            <a:endParaRPr lang="ru-RU" sz="1400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45850" y="1489060"/>
            <a:ext cx="2654550" cy="738664"/>
          </a:xfrm>
          <a:prstGeom prst="rect">
            <a:avLst/>
          </a:prstGeom>
          <a:solidFill>
            <a:srgbClr val="F4F5F9"/>
          </a:solidFill>
          <a:effectLst/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СМЕТНЫЕ ЦЕНЫ </a:t>
            </a:r>
          </a:p>
          <a:p>
            <a:pPr algn="ctr"/>
            <a:r>
              <a:rPr lang="ru-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ЗАТРАТЫ ТРУДА </a:t>
            </a:r>
          </a:p>
          <a:p>
            <a:pPr algn="ctr"/>
            <a:r>
              <a:rPr lang="ru-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СТРОИТЕЛЬСТВЕ</a:t>
            </a:r>
            <a:endParaRPr lang="ru-RU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Стрелка вправо 27"/>
          <p:cNvSpPr/>
          <p:nvPr/>
        </p:nvSpPr>
        <p:spPr>
          <a:xfrm>
            <a:off x="4966165" y="1819275"/>
            <a:ext cx="449162" cy="227947"/>
          </a:xfrm>
          <a:prstGeom prst="rightArrow">
            <a:avLst/>
          </a:prstGeom>
          <a:solidFill>
            <a:srgbClr val="8C6746"/>
          </a:solidFill>
          <a:ln>
            <a:noFill/>
          </a:ln>
          <a:effectLst/>
        </p:spPr>
        <p:txBody>
          <a:bodyPr lIns="45718" tIns="45718" rIns="45718" bIns="45718" anchor="ctr"/>
          <a:lstStyle/>
          <a:p>
            <a:pPr algn="ctr"/>
            <a:endParaRPr lang="ru-RU" sz="1400">
              <a:solidFill>
                <a:srgbClr val="0C0C0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Стрелка вправо 28"/>
          <p:cNvSpPr/>
          <p:nvPr/>
        </p:nvSpPr>
        <p:spPr>
          <a:xfrm>
            <a:off x="4966165" y="3084475"/>
            <a:ext cx="449162" cy="227947"/>
          </a:xfrm>
          <a:prstGeom prst="rightArrow">
            <a:avLst/>
          </a:prstGeom>
          <a:solidFill>
            <a:srgbClr val="8C6746"/>
          </a:solidFill>
          <a:ln>
            <a:noFill/>
          </a:ln>
          <a:effectLst/>
        </p:spPr>
        <p:txBody>
          <a:bodyPr lIns="45718" tIns="45718" rIns="45718" bIns="45718" anchor="ctr"/>
          <a:lstStyle/>
          <a:p>
            <a:pPr algn="ctr"/>
            <a:endParaRPr lang="ru-RU" sz="1400">
              <a:solidFill>
                <a:srgbClr val="0C0C0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3" name="Рисунок 32" descr="Картинки по запросу красный крест 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6" r="55654"/>
          <a:stretch/>
        </p:blipFill>
        <p:spPr bwMode="auto">
          <a:xfrm>
            <a:off x="9037176" y="6028915"/>
            <a:ext cx="266891" cy="484046"/>
          </a:xfrm>
          <a:prstGeom prst="rect">
            <a:avLst/>
          </a:prstGeom>
          <a:solidFill>
            <a:srgbClr val="F4F5F9"/>
          </a:solidFill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4" name="Прямоугольник 33"/>
          <p:cNvSpPr/>
          <p:nvPr/>
        </p:nvSpPr>
        <p:spPr>
          <a:xfrm>
            <a:off x="5561980" y="3811465"/>
            <a:ext cx="4635135" cy="1169551"/>
          </a:xfrm>
          <a:prstGeom prst="rect">
            <a:avLst/>
          </a:prstGeom>
          <a:solidFill>
            <a:srgbClr val="F4F5F9"/>
          </a:solidFill>
          <a:ln>
            <a:solidFill>
              <a:srgbClr val="A77B53"/>
            </a:solidFill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ea typeface="Tahoma" panose="020B0604030504040204" pitchFamily="34" charset="0"/>
                <a:cs typeface="Tahoma" panose="020B0604030504040204" pitchFamily="34" charset="0"/>
              </a:rPr>
              <a:t>Приказ Минстроя России от 20 декабря 2016 г. № 1001/</a:t>
            </a:r>
            <a:r>
              <a:rPr lang="ru-RU" sz="1400" dirty="0" err="1">
                <a:ea typeface="Tahoma" panose="020B0604030504040204" pitchFamily="34" charset="0"/>
                <a:cs typeface="Tahoma" panose="020B0604030504040204" pitchFamily="34" charset="0"/>
              </a:rPr>
              <a:t>пр</a:t>
            </a:r>
            <a:r>
              <a:rPr lang="ru-RU" sz="1400" dirty="0">
                <a:ea typeface="Tahoma" panose="020B0604030504040204" pitchFamily="34" charset="0"/>
                <a:cs typeface="Tahoma" panose="020B0604030504040204" pitchFamily="34" charset="0"/>
              </a:rPr>
              <a:t> "Об утверждении Методики определения сметных цен на материалы, изделия, конструкции, оборудование и цен услуг на перевозку грузов для строительства"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5569162" y="1489060"/>
            <a:ext cx="4738143" cy="738664"/>
          </a:xfrm>
          <a:prstGeom prst="rect">
            <a:avLst/>
          </a:prstGeom>
          <a:solidFill>
            <a:srgbClr val="F4F5F9"/>
          </a:solidFill>
          <a:ln>
            <a:solidFill>
              <a:srgbClr val="A77B53"/>
            </a:solidFill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ea typeface="Tahoma" panose="020B0604030504040204" pitchFamily="34" charset="0"/>
                <a:cs typeface="Tahoma" panose="020B0604030504040204" pitchFamily="34" charset="0"/>
              </a:rPr>
              <a:t>Приказ Минстроя России от 20 декабря 2016 г. </a:t>
            </a:r>
            <a:r>
              <a:rPr lang="ru-RU" sz="1400" dirty="0" smtClean="0">
                <a:ea typeface="Tahoma" panose="020B0604030504040204" pitchFamily="34" charset="0"/>
                <a:cs typeface="Tahoma" panose="020B0604030504040204" pitchFamily="34" charset="0"/>
              </a:rPr>
              <a:t>№ 1000/</a:t>
            </a:r>
            <a:r>
              <a:rPr lang="ru-RU" sz="1400" dirty="0" err="1" smtClean="0">
                <a:ea typeface="Tahoma" panose="020B0604030504040204" pitchFamily="34" charset="0"/>
                <a:cs typeface="Tahoma" panose="020B0604030504040204" pitchFamily="34" charset="0"/>
              </a:rPr>
              <a:t>пр</a:t>
            </a:r>
            <a:r>
              <a:rPr lang="ru-RU" sz="1400" dirty="0" smtClean="0">
                <a:ea typeface="Tahoma" panose="020B0604030504040204" pitchFamily="34" charset="0"/>
                <a:cs typeface="Tahoma" panose="020B0604030504040204" pitchFamily="34" charset="0"/>
              </a:rPr>
              <a:t> "Об </a:t>
            </a:r>
            <a:r>
              <a:rPr lang="ru-RU" sz="1400" dirty="0">
                <a:ea typeface="Tahoma" panose="020B0604030504040204" pitchFamily="34" charset="0"/>
                <a:cs typeface="Tahoma" panose="020B0604030504040204" pitchFamily="34" charset="0"/>
              </a:rPr>
              <a:t>утверждении Методики определения сметных цен на затраты труда в строительстве"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5561980" y="2704301"/>
            <a:ext cx="4692901" cy="738664"/>
          </a:xfrm>
          <a:prstGeom prst="rect">
            <a:avLst/>
          </a:prstGeom>
          <a:solidFill>
            <a:srgbClr val="F4F5F9"/>
          </a:solidFill>
          <a:ln>
            <a:solidFill>
              <a:srgbClr val="A77B53"/>
            </a:solidFill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ea typeface="Tahoma" panose="020B0604030504040204" pitchFamily="34" charset="0"/>
                <a:cs typeface="Tahoma" panose="020B0604030504040204" pitchFamily="34" charset="0"/>
              </a:rPr>
              <a:t>Приказ Минстроя России от 20 декабря 2016 г. № 999/</a:t>
            </a:r>
            <a:r>
              <a:rPr lang="ru-RU" sz="1400" dirty="0" err="1">
                <a:ea typeface="Tahoma" panose="020B0604030504040204" pitchFamily="34" charset="0"/>
                <a:cs typeface="Tahoma" panose="020B0604030504040204" pitchFamily="34" charset="0"/>
              </a:rPr>
              <a:t>пр</a:t>
            </a:r>
            <a:r>
              <a:rPr lang="ru-RU" sz="1400" dirty="0">
                <a:ea typeface="Tahoma" panose="020B0604030504040204" pitchFamily="34" charset="0"/>
                <a:cs typeface="Tahoma" panose="020B0604030504040204" pitchFamily="34" charset="0"/>
              </a:rPr>
              <a:t> "Об утверждении Методики определения сметных цен на эксплуатацию машин и механизмов"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563325" y="2617768"/>
            <a:ext cx="2637075" cy="738664"/>
          </a:xfrm>
          <a:prstGeom prst="rect">
            <a:avLst/>
          </a:prstGeom>
          <a:solidFill>
            <a:srgbClr val="F4F5F9"/>
          </a:solidFill>
          <a:ln>
            <a:solidFill>
              <a:srgbClr val="A77B53"/>
            </a:solidFill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ea typeface="Tahoma" panose="020B0604030504040204" pitchFamily="34" charset="0"/>
                <a:cs typeface="Tahoma" panose="020B0604030504040204" pitchFamily="34" charset="0"/>
              </a:rPr>
              <a:t>СМЕТНЫЕ ЦЕНЫ</a:t>
            </a:r>
          </a:p>
          <a:p>
            <a:pPr algn="ctr"/>
            <a:r>
              <a:rPr lang="ru-RU" sz="1400" dirty="0" smtClean="0">
                <a:ea typeface="Tahoma" panose="020B0604030504040204" pitchFamily="34" charset="0"/>
                <a:cs typeface="Tahoma" panose="020B0604030504040204" pitchFamily="34" charset="0"/>
              </a:rPr>
              <a:t> НА ЭКСПЛУАТАЦИЮ МАШИН И МЕХАНИЗМОВ</a:t>
            </a:r>
            <a:endParaRPr lang="ru-RU" sz="1400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545850" y="1487946"/>
            <a:ext cx="2654550" cy="738664"/>
          </a:xfrm>
          <a:prstGeom prst="rect">
            <a:avLst/>
          </a:prstGeom>
          <a:solidFill>
            <a:srgbClr val="F4F5F9"/>
          </a:solidFill>
          <a:ln>
            <a:solidFill>
              <a:srgbClr val="A77B53"/>
            </a:solidFill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ea typeface="Tahoma" panose="020B0604030504040204" pitchFamily="34" charset="0"/>
                <a:cs typeface="Tahoma" panose="020B0604030504040204" pitchFamily="34" charset="0"/>
              </a:rPr>
              <a:t>СМЕТНЫЕ ЦЕНЫ </a:t>
            </a:r>
          </a:p>
          <a:p>
            <a:pPr algn="ctr"/>
            <a:r>
              <a:rPr lang="ru-RU" sz="1400" dirty="0" smtClean="0">
                <a:ea typeface="Tahoma" panose="020B0604030504040204" pitchFamily="34" charset="0"/>
                <a:cs typeface="Tahoma" panose="020B0604030504040204" pitchFamily="34" charset="0"/>
              </a:rPr>
              <a:t>НА ЗАТРАТЫ ТРУДА </a:t>
            </a:r>
          </a:p>
          <a:p>
            <a:pPr algn="ctr"/>
            <a:r>
              <a:rPr lang="ru-RU" sz="1400" dirty="0" smtClean="0">
                <a:ea typeface="Tahoma" panose="020B0604030504040204" pitchFamily="34" charset="0"/>
                <a:cs typeface="Tahoma" panose="020B0604030504040204" pitchFamily="34" charset="0"/>
              </a:rPr>
              <a:t>В СТРОИТЕЛЬСТВЕ</a:t>
            </a:r>
            <a:endParaRPr lang="ru-RU" sz="1400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0" name="Рисунок 29" descr="Похожее изображение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8" r="2281"/>
          <a:stretch/>
        </p:blipFill>
        <p:spPr bwMode="auto">
          <a:xfrm>
            <a:off x="3035056" y="1388147"/>
            <a:ext cx="1669828" cy="1059519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1" name="Picture 2" descr="Картинки по запросу ЭКСКАВАТОР ДЛЯ ПРЕЗЕНТАЦИИ  НА ПРОЗРАЧНОМ ФОН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1807" y="2390093"/>
            <a:ext cx="1759353" cy="1243249"/>
          </a:xfrm>
          <a:prstGeom prst="rect">
            <a:avLst/>
          </a:prstGeom>
          <a:noFill/>
          <a:effectLst/>
          <a:extLst/>
        </p:spPr>
      </p:pic>
      <p:pic>
        <p:nvPicPr>
          <p:cNvPr id="32" name="Рисунок 31" descr="Картинки по запросу цемент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" t="2612" r="2204" b="11567"/>
          <a:stretch/>
        </p:blipFill>
        <p:spPr bwMode="auto">
          <a:xfrm>
            <a:off x="3182346" y="3808775"/>
            <a:ext cx="1569102" cy="991763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41677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306000" y="6521517"/>
            <a:ext cx="965443" cy="191900"/>
          </a:xfrm>
        </p:spPr>
        <p:txBody>
          <a:bodyPr/>
          <a:lstStyle/>
          <a:p>
            <a:r>
              <a:rPr lang="en-US" smtClean="0"/>
              <a:t>gge.ru</a:t>
            </a:r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D0F05-9152-48D7-BAD1-3C9B5094FDFC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90090" y="3329252"/>
            <a:ext cx="1444370" cy="1204419"/>
          </a:xfrm>
          <a:prstGeom prst="rect">
            <a:avLst/>
          </a:prstGeom>
          <a:noFill/>
          <a:ln w="1905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661816" y="3861142"/>
            <a:ext cx="530415" cy="782217"/>
          </a:xfrm>
          <a:prstGeom prst="rect">
            <a:avLst/>
          </a:prstGeom>
          <a:solidFill>
            <a:srgbClr val="2E74B4"/>
          </a:solidFill>
          <a:ln w="127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25"/>
          <p:cNvSpPr>
            <a:spLocks noChangeArrowheads="1"/>
          </p:cNvSpPr>
          <p:nvPr/>
        </p:nvSpPr>
        <p:spPr bwMode="auto">
          <a:xfrm>
            <a:off x="231100" y="251268"/>
            <a:ext cx="9124237" cy="84871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defTabSz="1007943">
              <a:lnSpc>
                <a:spcPts val="2000"/>
              </a:lnSpc>
              <a:buFont typeface="Arial" panose="020B0604020202020204" pitchFamily="34" charset="0"/>
              <a:buNone/>
            </a:pPr>
            <a:r>
              <a:rPr lang="ru-RU" altLang="ru-RU" dirty="0">
                <a:solidFill>
                  <a:srgbClr val="9D2235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СХЕМА ИНФОРМАЦИОННЫХ ПОТОКОВ ПО ОПРЕДЕЛЕНИЮ СМЕТНЫХ ЦЕН СТРОИТЕЛЬНЫХ РЕСУРСОВ</a:t>
            </a:r>
          </a:p>
        </p:txBody>
      </p:sp>
      <p:sp>
        <p:nvSpPr>
          <p:cNvPr id="14" name="Овал 13"/>
          <p:cNvSpPr/>
          <p:nvPr/>
        </p:nvSpPr>
        <p:spPr>
          <a:xfrm>
            <a:off x="4118018" y="927462"/>
            <a:ext cx="5655709" cy="5806250"/>
          </a:xfrm>
          <a:prstGeom prst="ellipse">
            <a:avLst/>
          </a:prstGeom>
          <a:solidFill>
            <a:srgbClr val="002448">
              <a:alpha val="67000"/>
            </a:srgbClr>
          </a:solidFill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600" b="1" cap="all" dirty="0">
              <a:solidFill>
                <a:schemeClr val="bg1"/>
              </a:solidFill>
              <a:latin typeface="Arial" panose="020B0604020202020204" pitchFamily="34" charset="0"/>
              <a:ea typeface="Tahoma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31099" y="941773"/>
            <a:ext cx="1832087" cy="5803102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01"/>
          <p:cNvSpPr>
            <a:spLocks noChangeArrowheads="1"/>
          </p:cNvSpPr>
          <p:nvPr/>
        </p:nvSpPr>
        <p:spPr bwMode="auto">
          <a:xfrm>
            <a:off x="266476" y="4788232"/>
            <a:ext cx="174995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prstDash val="sysDash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ru-RU" altLang="ru-RU" sz="1300" dirty="0">
                <a:solidFill>
                  <a:schemeClr val="bg1"/>
                </a:solidFill>
                <a:latin typeface="Arial" pitchFamily="34" charset="0"/>
                <a:cs typeface="Tahoma" pitchFamily="34" charset="0"/>
              </a:rPr>
              <a:t>Производитель,</a:t>
            </a:r>
          </a:p>
          <a:p>
            <a:pPr algn="ctr" eaLnBrk="1" hangingPunct="1"/>
            <a:r>
              <a:rPr lang="ru-RU" altLang="ru-RU" sz="1300" dirty="0">
                <a:solidFill>
                  <a:schemeClr val="bg1"/>
                </a:solidFill>
                <a:latin typeface="Arial" pitchFamily="34" charset="0"/>
                <a:cs typeface="Tahoma" pitchFamily="34" charset="0"/>
              </a:rPr>
              <a:t> поставщик услуг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90090" y="6200649"/>
            <a:ext cx="1726336" cy="544226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300" dirty="0">
                <a:solidFill>
                  <a:schemeClr val="bg1"/>
                </a:solidFill>
                <a:latin typeface="Arial" charset="0"/>
                <a:cs typeface="Tahoma" pitchFamily="34" charset="0"/>
              </a:rPr>
              <a:t>Профессиональное</a:t>
            </a:r>
          </a:p>
          <a:p>
            <a:pPr algn="ctr" eaLnBrk="1" hangingPunct="1">
              <a:defRPr/>
            </a:pPr>
            <a:r>
              <a:rPr lang="ru-RU" sz="1300" dirty="0">
                <a:solidFill>
                  <a:schemeClr val="bg1"/>
                </a:solidFill>
                <a:latin typeface="Arial" charset="0"/>
                <a:cs typeface="Tahoma" pitchFamily="34" charset="0"/>
              </a:rPr>
              <a:t>сообщество</a:t>
            </a:r>
          </a:p>
        </p:txBody>
      </p:sp>
      <p:sp>
        <p:nvSpPr>
          <p:cNvPr id="20" name="Прямоугольник 160"/>
          <p:cNvSpPr>
            <a:spLocks noChangeArrowheads="1"/>
          </p:cNvSpPr>
          <p:nvPr/>
        </p:nvSpPr>
        <p:spPr bwMode="auto">
          <a:xfrm>
            <a:off x="672416" y="1127285"/>
            <a:ext cx="955024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ru-RU" altLang="ru-RU" sz="1300" dirty="0">
                <a:solidFill>
                  <a:schemeClr val="bg1"/>
                </a:solidFill>
                <a:latin typeface="Arial" pitchFamily="34" charset="0"/>
                <a:cs typeface="Tahoma" pitchFamily="34" charset="0"/>
              </a:rPr>
              <a:t>РОССТАТ</a:t>
            </a:r>
          </a:p>
        </p:txBody>
      </p:sp>
      <p:sp>
        <p:nvSpPr>
          <p:cNvPr id="21" name="TextBox 166"/>
          <p:cNvSpPr txBox="1">
            <a:spLocks noChangeArrowheads="1"/>
          </p:cNvSpPr>
          <p:nvPr/>
        </p:nvSpPr>
        <p:spPr bwMode="auto">
          <a:xfrm>
            <a:off x="2423757" y="3615411"/>
            <a:ext cx="12531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altLang="ru-RU" sz="1200" b="1" dirty="0">
                <a:solidFill>
                  <a:srgbClr val="162746"/>
                </a:solidFill>
                <a:latin typeface="Arial" pitchFamily="34" charset="0"/>
                <a:cs typeface="Tahoma" pitchFamily="34" charset="0"/>
              </a:rPr>
              <a:t>Уведомление </a:t>
            </a:r>
          </a:p>
        </p:txBody>
      </p:sp>
      <p:sp>
        <p:nvSpPr>
          <p:cNvPr id="22" name="Прямоугольник 167"/>
          <p:cNvSpPr>
            <a:spLocks noChangeArrowheads="1"/>
          </p:cNvSpPr>
          <p:nvPr/>
        </p:nvSpPr>
        <p:spPr bwMode="auto">
          <a:xfrm>
            <a:off x="737846" y="1670132"/>
            <a:ext cx="868710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ru-RU" altLang="ru-RU" sz="1300">
                <a:solidFill>
                  <a:schemeClr val="bg1"/>
                </a:solidFill>
                <a:latin typeface="Arial" pitchFamily="34" charset="0"/>
                <a:cs typeface="Tahoma" pitchFamily="34" charset="0"/>
              </a:rPr>
              <a:t>ФТС</a:t>
            </a:r>
          </a:p>
        </p:txBody>
      </p:sp>
      <p:cxnSp>
        <p:nvCxnSpPr>
          <p:cNvPr id="23" name="Прямая со стрелкой 22"/>
          <p:cNvCxnSpPr/>
          <p:nvPr/>
        </p:nvCxnSpPr>
        <p:spPr>
          <a:xfrm flipH="1">
            <a:off x="1935107" y="4146855"/>
            <a:ext cx="715572" cy="0"/>
          </a:xfrm>
          <a:prstGeom prst="straightConnector1">
            <a:avLst/>
          </a:prstGeom>
          <a:ln w="25400">
            <a:solidFill>
              <a:srgbClr val="8C674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6617354" y="4925408"/>
            <a:ext cx="1149927" cy="0"/>
          </a:xfrm>
          <a:prstGeom prst="line">
            <a:avLst/>
          </a:prstGeom>
          <a:ln w="25400">
            <a:solidFill>
              <a:srgbClr val="8C6746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1905872" y="1750011"/>
            <a:ext cx="3730997" cy="0"/>
          </a:xfrm>
          <a:prstGeom prst="straightConnector1">
            <a:avLst/>
          </a:prstGeom>
          <a:ln w="25400">
            <a:solidFill>
              <a:srgbClr val="8C674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3292467" y="5112234"/>
            <a:ext cx="1534164" cy="0"/>
          </a:xfrm>
          <a:prstGeom prst="straightConnector1">
            <a:avLst/>
          </a:prstGeom>
          <a:ln w="25400">
            <a:solidFill>
              <a:srgbClr val="8C674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Скругленный прямоугольник 26"/>
          <p:cNvSpPr/>
          <p:nvPr/>
        </p:nvSpPr>
        <p:spPr>
          <a:xfrm>
            <a:off x="4826104" y="4705147"/>
            <a:ext cx="1824862" cy="817245"/>
          </a:xfrm>
          <a:prstGeom prst="roundRect">
            <a:avLst/>
          </a:prstGeom>
          <a:solidFill>
            <a:srgbClr val="2E75B6"/>
          </a:solidFill>
          <a:ln/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1400" dirty="0" smtClean="0">
                <a:solidFill>
                  <a:schemeClr val="bg1"/>
                </a:solidFill>
                <a:latin typeface="Arial" charset="0"/>
                <a:cs typeface="Tahoma" pitchFamily="34" charset="0"/>
              </a:rPr>
              <a:t>Личный кабинет (предоставление сведений)</a:t>
            </a: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1905872" y="1273479"/>
            <a:ext cx="0" cy="806136"/>
          </a:xfrm>
          <a:prstGeom prst="line">
            <a:avLst/>
          </a:prstGeom>
          <a:ln w="25400">
            <a:solidFill>
              <a:srgbClr val="8C6746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778766" y="5427305"/>
            <a:ext cx="680767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Скругленный прямоугольник 29"/>
          <p:cNvSpPr/>
          <p:nvPr/>
        </p:nvSpPr>
        <p:spPr>
          <a:xfrm>
            <a:off x="7136072" y="3667982"/>
            <a:ext cx="2124684" cy="817245"/>
          </a:xfrm>
          <a:prstGeom prst="roundRect">
            <a:avLst/>
          </a:prstGeom>
          <a:solidFill>
            <a:srgbClr val="2E75B6"/>
          </a:solidFill>
          <a:ln/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1400" dirty="0" smtClean="0">
                <a:solidFill>
                  <a:schemeClr val="bg1"/>
                </a:solidFill>
                <a:latin typeface="Arial" charset="0"/>
                <a:cs typeface="Tahoma" pitchFamily="34" charset="0"/>
              </a:rPr>
              <a:t>Формирование реестра юридических лиц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5628011" y="1361526"/>
            <a:ext cx="2608054" cy="817245"/>
          </a:xfrm>
          <a:prstGeom prst="roundRect">
            <a:avLst/>
          </a:prstGeom>
          <a:solidFill>
            <a:srgbClr val="2E75B6"/>
          </a:solidFill>
          <a:ln/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1400" dirty="0" smtClean="0">
                <a:solidFill>
                  <a:schemeClr val="bg1"/>
                </a:solidFill>
                <a:latin typeface="Arial" charset="0"/>
                <a:cs typeface="Tahoma" pitchFamily="34" charset="0"/>
              </a:rPr>
              <a:t>Передача информации </a:t>
            </a:r>
          </a:p>
          <a:p>
            <a:pPr algn="ctr" eaLnBrk="1" hangingPunct="1">
              <a:defRPr/>
            </a:pPr>
            <a:r>
              <a:rPr lang="ru-RU" sz="1400" dirty="0" smtClean="0">
                <a:solidFill>
                  <a:schemeClr val="bg1"/>
                </a:solidFill>
                <a:latin typeface="Arial" charset="0"/>
                <a:cs typeface="Tahoma" pitchFamily="34" charset="0"/>
              </a:rPr>
              <a:t>о производителях,</a:t>
            </a:r>
          </a:p>
          <a:p>
            <a:pPr algn="ctr" eaLnBrk="1" hangingPunct="1">
              <a:defRPr/>
            </a:pPr>
            <a:r>
              <a:rPr lang="ru-RU" sz="1400" dirty="0" smtClean="0">
                <a:solidFill>
                  <a:schemeClr val="bg1"/>
                </a:solidFill>
                <a:latin typeface="Arial" charset="0"/>
                <a:cs typeface="Tahoma" pitchFamily="34" charset="0"/>
              </a:rPr>
              <a:t>поставщиках услуг </a:t>
            </a:r>
          </a:p>
        </p:txBody>
      </p:sp>
      <p:sp>
        <p:nvSpPr>
          <p:cNvPr id="32" name="Прямоугольник 100"/>
          <p:cNvSpPr>
            <a:spLocks noChangeArrowheads="1"/>
          </p:cNvSpPr>
          <p:nvPr/>
        </p:nvSpPr>
        <p:spPr bwMode="auto">
          <a:xfrm>
            <a:off x="231100" y="2781457"/>
            <a:ext cx="1747164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prstDash val="sysDash"/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ru-RU" altLang="ru-RU" sz="1300" dirty="0">
                <a:solidFill>
                  <a:schemeClr val="bg1"/>
                </a:solidFill>
                <a:latin typeface="Arial" pitchFamily="34" charset="0"/>
                <a:cs typeface="Tahoma" pitchFamily="34" charset="0"/>
              </a:rPr>
              <a:t>РОСМОРРЕЧФЛОТ</a:t>
            </a:r>
          </a:p>
        </p:txBody>
      </p:sp>
      <p:sp>
        <p:nvSpPr>
          <p:cNvPr id="33" name="Прямоугольник 108"/>
          <p:cNvSpPr>
            <a:spLocks noChangeArrowheads="1"/>
          </p:cNvSpPr>
          <p:nvPr/>
        </p:nvSpPr>
        <p:spPr bwMode="auto">
          <a:xfrm>
            <a:off x="435748" y="3362927"/>
            <a:ext cx="1396339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prstDash val="sysDash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ru-RU" altLang="ru-RU" sz="1300">
                <a:solidFill>
                  <a:schemeClr val="bg1"/>
                </a:solidFill>
                <a:latin typeface="Arial" pitchFamily="34" charset="0"/>
                <a:cs typeface="Tahoma" pitchFamily="34" charset="0"/>
              </a:rPr>
              <a:t>РОСАВИАЦИЯ</a:t>
            </a: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6823495" y="5171959"/>
            <a:ext cx="1918120" cy="578882"/>
          </a:xfrm>
          <a:prstGeom prst="roundRect">
            <a:avLst/>
          </a:prstGeom>
          <a:solidFill>
            <a:srgbClr val="2E75B6"/>
          </a:solidFill>
          <a:ln/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1400" dirty="0" smtClean="0">
                <a:solidFill>
                  <a:schemeClr val="bg1"/>
                </a:solidFill>
                <a:latin typeface="Arial" charset="0"/>
                <a:cs typeface="Tahoma" pitchFamily="34" charset="0"/>
              </a:rPr>
              <a:t>Обработка информации</a:t>
            </a:r>
          </a:p>
        </p:txBody>
      </p:sp>
      <p:cxnSp>
        <p:nvCxnSpPr>
          <p:cNvPr id="35" name="Прямая со стрелкой 34"/>
          <p:cNvCxnSpPr/>
          <p:nvPr/>
        </p:nvCxnSpPr>
        <p:spPr>
          <a:xfrm flipV="1">
            <a:off x="3756056" y="1754262"/>
            <a:ext cx="0" cy="724715"/>
          </a:xfrm>
          <a:prstGeom prst="straightConnector1">
            <a:avLst/>
          </a:prstGeom>
          <a:ln w="25400">
            <a:solidFill>
              <a:srgbClr val="8C674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1890558" y="5140233"/>
            <a:ext cx="963377" cy="0"/>
          </a:xfrm>
          <a:prstGeom prst="straightConnector1">
            <a:avLst/>
          </a:prstGeom>
          <a:ln w="25400">
            <a:solidFill>
              <a:srgbClr val="8C674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806036" y="2067365"/>
            <a:ext cx="680768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793533" y="1533637"/>
            <a:ext cx="680768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802732" y="2613712"/>
            <a:ext cx="679376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803825" y="3215933"/>
            <a:ext cx="680767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1884989" y="4886494"/>
            <a:ext cx="0" cy="507478"/>
          </a:xfrm>
          <a:prstGeom prst="line">
            <a:avLst/>
          </a:prstGeom>
          <a:ln w="25400">
            <a:solidFill>
              <a:srgbClr val="8C6746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ик 41"/>
          <p:cNvSpPr/>
          <p:nvPr/>
        </p:nvSpPr>
        <p:spPr>
          <a:xfrm>
            <a:off x="2875390" y="4942244"/>
            <a:ext cx="910475" cy="430481"/>
          </a:xfrm>
          <a:prstGeom prst="rect">
            <a:avLst/>
          </a:prstGeom>
          <a:solidFill>
            <a:srgbClr val="A52139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200" b="1" dirty="0">
                <a:solidFill>
                  <a:schemeClr val="bg1"/>
                </a:solidFill>
                <a:latin typeface="Arial" charset="0"/>
                <a:cs typeface="Tahoma" pitchFamily="34" charset="0"/>
              </a:rPr>
              <a:t>ЕСИА</a:t>
            </a:r>
          </a:p>
        </p:txBody>
      </p:sp>
      <p:cxnSp>
        <p:nvCxnSpPr>
          <p:cNvPr id="43" name="Прямая соединительная линия 42"/>
          <p:cNvCxnSpPr>
            <a:stCxn id="44" idx="3"/>
          </p:cNvCxnSpPr>
          <p:nvPr/>
        </p:nvCxnSpPr>
        <p:spPr>
          <a:xfrm flipV="1">
            <a:off x="3381565" y="2478977"/>
            <a:ext cx="374491" cy="1"/>
          </a:xfrm>
          <a:prstGeom prst="line">
            <a:avLst/>
          </a:prstGeom>
          <a:ln w="25400">
            <a:solidFill>
              <a:srgbClr val="8C6746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2529561" y="2171866"/>
            <a:ext cx="852004" cy="614223"/>
          </a:xfrm>
          <a:prstGeom prst="rect">
            <a:avLst/>
          </a:prstGeom>
          <a:solidFill>
            <a:srgbClr val="002448"/>
          </a:solidFill>
          <a:ln w="127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МЭДО</a:t>
            </a:r>
          </a:p>
        </p:txBody>
      </p:sp>
      <p:sp>
        <p:nvSpPr>
          <p:cNvPr id="45" name="Скругленный прямоугольник 113"/>
          <p:cNvSpPr>
            <a:spLocks noChangeArrowheads="1"/>
          </p:cNvSpPr>
          <p:nvPr/>
        </p:nvSpPr>
        <p:spPr bwMode="auto">
          <a:xfrm>
            <a:off x="5805578" y="5842533"/>
            <a:ext cx="2392836" cy="578882"/>
          </a:xfrm>
          <a:prstGeom prst="roundRect">
            <a:avLst>
              <a:gd name="adj" fmla="val 16667"/>
            </a:avLst>
          </a:prstGeom>
          <a:solidFill>
            <a:srgbClr val="2E75B6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ru-RU" altLang="ru-RU" sz="1400">
                <a:solidFill>
                  <a:schemeClr val="bg1"/>
                </a:solidFill>
                <a:latin typeface="Arial" pitchFamily="34" charset="0"/>
                <a:cs typeface="Tahoma" pitchFamily="34" charset="0"/>
              </a:rPr>
              <a:t>Публикация сметных цен</a:t>
            </a:r>
          </a:p>
          <a:p>
            <a:pPr algn="ctr" eaLnBrk="1" hangingPunct="1"/>
            <a:r>
              <a:rPr lang="ru-RU" altLang="ru-RU" sz="1400">
                <a:solidFill>
                  <a:schemeClr val="bg1"/>
                </a:solidFill>
                <a:latin typeface="Arial" pitchFamily="34" charset="0"/>
                <a:cs typeface="Tahoma" pitchFamily="34" charset="0"/>
              </a:rPr>
              <a:t>строительных ресурсов</a:t>
            </a:r>
          </a:p>
        </p:txBody>
      </p:sp>
      <p:sp>
        <p:nvSpPr>
          <p:cNvPr id="46" name="Прямоугольник 1"/>
          <p:cNvSpPr>
            <a:spLocks noChangeArrowheads="1"/>
          </p:cNvSpPr>
          <p:nvPr/>
        </p:nvSpPr>
        <p:spPr bwMode="auto">
          <a:xfrm>
            <a:off x="4708946" y="2599162"/>
            <a:ext cx="248337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ru-RU" altLang="ru-RU" sz="4000" dirty="0">
                <a:solidFill>
                  <a:schemeClr val="bg1"/>
                </a:solidFill>
                <a:latin typeface="Arial" pitchFamily="34" charset="0"/>
                <a:cs typeface="Tahoma" pitchFamily="34" charset="0"/>
              </a:rPr>
              <a:t>ФГИС ЦС</a:t>
            </a:r>
          </a:p>
        </p:txBody>
      </p:sp>
      <p:grpSp>
        <p:nvGrpSpPr>
          <p:cNvPr id="47" name="Группа 46"/>
          <p:cNvGrpSpPr/>
          <p:nvPr/>
        </p:nvGrpSpPr>
        <p:grpSpPr>
          <a:xfrm>
            <a:off x="850066" y="4037637"/>
            <a:ext cx="623416" cy="606098"/>
            <a:chOff x="1536700" y="1628775"/>
            <a:chExt cx="731838" cy="731838"/>
          </a:xfrm>
          <a:solidFill>
            <a:schemeClr val="bg1"/>
          </a:solidFill>
        </p:grpSpPr>
        <p:sp>
          <p:nvSpPr>
            <p:cNvPr id="48" name="Freeform 61"/>
            <p:cNvSpPr>
              <a:spLocks noEditPoints="1"/>
            </p:cNvSpPr>
            <p:nvPr/>
          </p:nvSpPr>
          <p:spPr bwMode="auto">
            <a:xfrm>
              <a:off x="1665288" y="1757363"/>
              <a:ext cx="474663" cy="474663"/>
            </a:xfrm>
            <a:custGeom>
              <a:avLst/>
              <a:gdLst>
                <a:gd name="T0" fmla="*/ 76 w 299"/>
                <a:gd name="T1" fmla="*/ 42 h 299"/>
                <a:gd name="T2" fmla="*/ 60 w 299"/>
                <a:gd name="T3" fmla="*/ 75 h 299"/>
                <a:gd name="T4" fmla="*/ 22 w 299"/>
                <a:gd name="T5" fmla="*/ 97 h 299"/>
                <a:gd name="T6" fmla="*/ 34 w 299"/>
                <a:gd name="T7" fmla="*/ 149 h 299"/>
                <a:gd name="T8" fmla="*/ 22 w 299"/>
                <a:gd name="T9" fmla="*/ 202 h 299"/>
                <a:gd name="T10" fmla="*/ 60 w 299"/>
                <a:gd name="T11" fmla="*/ 224 h 299"/>
                <a:gd name="T12" fmla="*/ 76 w 299"/>
                <a:gd name="T13" fmla="*/ 257 h 299"/>
                <a:gd name="T14" fmla="*/ 128 w 299"/>
                <a:gd name="T15" fmla="*/ 274 h 299"/>
                <a:gd name="T16" fmla="*/ 170 w 299"/>
                <a:gd name="T17" fmla="*/ 274 h 299"/>
                <a:gd name="T18" fmla="*/ 223 w 299"/>
                <a:gd name="T19" fmla="*/ 257 h 299"/>
                <a:gd name="T20" fmla="*/ 238 w 299"/>
                <a:gd name="T21" fmla="*/ 224 h 299"/>
                <a:gd name="T22" fmla="*/ 276 w 299"/>
                <a:gd name="T23" fmla="*/ 202 h 299"/>
                <a:gd name="T24" fmla="*/ 265 w 299"/>
                <a:gd name="T25" fmla="*/ 149 h 299"/>
                <a:gd name="T26" fmla="*/ 276 w 299"/>
                <a:gd name="T27" fmla="*/ 97 h 299"/>
                <a:gd name="T28" fmla="*/ 238 w 299"/>
                <a:gd name="T29" fmla="*/ 75 h 299"/>
                <a:gd name="T30" fmla="*/ 223 w 299"/>
                <a:gd name="T31" fmla="*/ 42 h 299"/>
                <a:gd name="T32" fmla="*/ 170 w 299"/>
                <a:gd name="T33" fmla="*/ 25 h 299"/>
                <a:gd name="T34" fmla="*/ 128 w 299"/>
                <a:gd name="T35" fmla="*/ 25 h 299"/>
                <a:gd name="T36" fmla="*/ 132 w 299"/>
                <a:gd name="T37" fmla="*/ 1 h 299"/>
                <a:gd name="T38" fmla="*/ 139 w 299"/>
                <a:gd name="T39" fmla="*/ 15 h 299"/>
                <a:gd name="T40" fmla="*/ 153 w 299"/>
                <a:gd name="T41" fmla="*/ 20 h 299"/>
                <a:gd name="T42" fmla="*/ 164 w 299"/>
                <a:gd name="T43" fmla="*/ 7 h 299"/>
                <a:gd name="T44" fmla="*/ 172 w 299"/>
                <a:gd name="T45" fmla="*/ 0 h 299"/>
                <a:gd name="T46" fmla="*/ 241 w 299"/>
                <a:gd name="T47" fmla="*/ 30 h 299"/>
                <a:gd name="T48" fmla="*/ 237 w 299"/>
                <a:gd name="T49" fmla="*/ 42 h 299"/>
                <a:gd name="T50" fmla="*/ 238 w 299"/>
                <a:gd name="T51" fmla="*/ 56 h 299"/>
                <a:gd name="T52" fmla="*/ 254 w 299"/>
                <a:gd name="T53" fmla="*/ 63 h 299"/>
                <a:gd name="T54" fmla="*/ 266 w 299"/>
                <a:gd name="T55" fmla="*/ 56 h 299"/>
                <a:gd name="T56" fmla="*/ 293 w 299"/>
                <a:gd name="T57" fmla="*/ 104 h 299"/>
                <a:gd name="T58" fmla="*/ 295 w 299"/>
                <a:gd name="T59" fmla="*/ 134 h 299"/>
                <a:gd name="T60" fmla="*/ 282 w 299"/>
                <a:gd name="T61" fmla="*/ 142 h 299"/>
                <a:gd name="T62" fmla="*/ 282 w 299"/>
                <a:gd name="T63" fmla="*/ 157 h 299"/>
                <a:gd name="T64" fmla="*/ 295 w 299"/>
                <a:gd name="T65" fmla="*/ 165 h 299"/>
                <a:gd name="T66" fmla="*/ 293 w 299"/>
                <a:gd name="T67" fmla="*/ 195 h 299"/>
                <a:gd name="T68" fmla="*/ 266 w 299"/>
                <a:gd name="T69" fmla="*/ 242 h 299"/>
                <a:gd name="T70" fmla="*/ 254 w 299"/>
                <a:gd name="T71" fmla="*/ 236 h 299"/>
                <a:gd name="T72" fmla="*/ 238 w 299"/>
                <a:gd name="T73" fmla="*/ 242 h 299"/>
                <a:gd name="T74" fmla="*/ 237 w 299"/>
                <a:gd name="T75" fmla="*/ 257 h 299"/>
                <a:gd name="T76" fmla="*/ 241 w 299"/>
                <a:gd name="T77" fmla="*/ 269 h 299"/>
                <a:gd name="T78" fmla="*/ 172 w 299"/>
                <a:gd name="T79" fmla="*/ 299 h 299"/>
                <a:gd name="T80" fmla="*/ 165 w 299"/>
                <a:gd name="T81" fmla="*/ 295 h 299"/>
                <a:gd name="T82" fmla="*/ 157 w 299"/>
                <a:gd name="T83" fmla="*/ 282 h 299"/>
                <a:gd name="T84" fmla="*/ 142 w 299"/>
                <a:gd name="T85" fmla="*/ 282 h 299"/>
                <a:gd name="T86" fmla="*/ 134 w 299"/>
                <a:gd name="T87" fmla="*/ 295 h 299"/>
                <a:gd name="T88" fmla="*/ 104 w 299"/>
                <a:gd name="T89" fmla="*/ 293 h 299"/>
                <a:gd name="T90" fmla="*/ 56 w 299"/>
                <a:gd name="T91" fmla="*/ 266 h 299"/>
                <a:gd name="T92" fmla="*/ 63 w 299"/>
                <a:gd name="T93" fmla="*/ 254 h 299"/>
                <a:gd name="T94" fmla="*/ 56 w 299"/>
                <a:gd name="T95" fmla="*/ 238 h 299"/>
                <a:gd name="T96" fmla="*/ 42 w 299"/>
                <a:gd name="T97" fmla="*/ 237 h 299"/>
                <a:gd name="T98" fmla="*/ 30 w 299"/>
                <a:gd name="T99" fmla="*/ 241 h 299"/>
                <a:gd name="T100" fmla="*/ 0 w 299"/>
                <a:gd name="T101" fmla="*/ 172 h 299"/>
                <a:gd name="T102" fmla="*/ 7 w 299"/>
                <a:gd name="T103" fmla="*/ 164 h 299"/>
                <a:gd name="T104" fmla="*/ 20 w 299"/>
                <a:gd name="T105" fmla="*/ 153 h 299"/>
                <a:gd name="T106" fmla="*/ 15 w 299"/>
                <a:gd name="T107" fmla="*/ 139 h 299"/>
                <a:gd name="T108" fmla="*/ 1 w 299"/>
                <a:gd name="T109" fmla="*/ 132 h 299"/>
                <a:gd name="T110" fmla="*/ 15 w 299"/>
                <a:gd name="T111" fmla="*/ 80 h 299"/>
                <a:gd name="T112" fmla="*/ 36 w 299"/>
                <a:gd name="T113" fmla="*/ 58 h 299"/>
                <a:gd name="T114" fmla="*/ 49 w 299"/>
                <a:gd name="T115" fmla="*/ 63 h 299"/>
                <a:gd name="T116" fmla="*/ 62 w 299"/>
                <a:gd name="T117" fmla="*/ 53 h 299"/>
                <a:gd name="T118" fmla="*/ 59 w 299"/>
                <a:gd name="T119" fmla="*/ 38 h 299"/>
                <a:gd name="T120" fmla="*/ 60 w 299"/>
                <a:gd name="T121" fmla="*/ 28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9" h="299">
                  <a:moveTo>
                    <a:pt x="122" y="16"/>
                  </a:moveTo>
                  <a:lnTo>
                    <a:pt x="97" y="22"/>
                  </a:lnTo>
                  <a:lnTo>
                    <a:pt x="75" y="36"/>
                  </a:lnTo>
                  <a:lnTo>
                    <a:pt x="76" y="42"/>
                  </a:lnTo>
                  <a:lnTo>
                    <a:pt x="77" y="49"/>
                  </a:lnTo>
                  <a:lnTo>
                    <a:pt x="75" y="60"/>
                  </a:lnTo>
                  <a:lnTo>
                    <a:pt x="70" y="70"/>
                  </a:lnTo>
                  <a:lnTo>
                    <a:pt x="60" y="75"/>
                  </a:lnTo>
                  <a:lnTo>
                    <a:pt x="49" y="77"/>
                  </a:lnTo>
                  <a:lnTo>
                    <a:pt x="42" y="76"/>
                  </a:lnTo>
                  <a:lnTo>
                    <a:pt x="36" y="75"/>
                  </a:lnTo>
                  <a:lnTo>
                    <a:pt x="22" y="97"/>
                  </a:lnTo>
                  <a:lnTo>
                    <a:pt x="16" y="122"/>
                  </a:lnTo>
                  <a:lnTo>
                    <a:pt x="25" y="128"/>
                  </a:lnTo>
                  <a:lnTo>
                    <a:pt x="32" y="138"/>
                  </a:lnTo>
                  <a:lnTo>
                    <a:pt x="34" y="149"/>
                  </a:lnTo>
                  <a:lnTo>
                    <a:pt x="32" y="161"/>
                  </a:lnTo>
                  <a:lnTo>
                    <a:pt x="25" y="170"/>
                  </a:lnTo>
                  <a:lnTo>
                    <a:pt x="16" y="177"/>
                  </a:lnTo>
                  <a:lnTo>
                    <a:pt x="22" y="202"/>
                  </a:lnTo>
                  <a:lnTo>
                    <a:pt x="36" y="224"/>
                  </a:lnTo>
                  <a:lnTo>
                    <a:pt x="42" y="223"/>
                  </a:lnTo>
                  <a:lnTo>
                    <a:pt x="49" y="221"/>
                  </a:lnTo>
                  <a:lnTo>
                    <a:pt x="60" y="224"/>
                  </a:lnTo>
                  <a:lnTo>
                    <a:pt x="70" y="229"/>
                  </a:lnTo>
                  <a:lnTo>
                    <a:pt x="75" y="238"/>
                  </a:lnTo>
                  <a:lnTo>
                    <a:pt x="77" y="250"/>
                  </a:lnTo>
                  <a:lnTo>
                    <a:pt x="76" y="257"/>
                  </a:lnTo>
                  <a:lnTo>
                    <a:pt x="75" y="263"/>
                  </a:lnTo>
                  <a:lnTo>
                    <a:pt x="97" y="276"/>
                  </a:lnTo>
                  <a:lnTo>
                    <a:pt x="122" y="283"/>
                  </a:lnTo>
                  <a:lnTo>
                    <a:pt x="128" y="274"/>
                  </a:lnTo>
                  <a:lnTo>
                    <a:pt x="138" y="267"/>
                  </a:lnTo>
                  <a:lnTo>
                    <a:pt x="149" y="265"/>
                  </a:lnTo>
                  <a:lnTo>
                    <a:pt x="161" y="267"/>
                  </a:lnTo>
                  <a:lnTo>
                    <a:pt x="170" y="274"/>
                  </a:lnTo>
                  <a:lnTo>
                    <a:pt x="177" y="283"/>
                  </a:lnTo>
                  <a:lnTo>
                    <a:pt x="202" y="276"/>
                  </a:lnTo>
                  <a:lnTo>
                    <a:pt x="224" y="263"/>
                  </a:lnTo>
                  <a:lnTo>
                    <a:pt x="223" y="257"/>
                  </a:lnTo>
                  <a:lnTo>
                    <a:pt x="221" y="250"/>
                  </a:lnTo>
                  <a:lnTo>
                    <a:pt x="224" y="238"/>
                  </a:lnTo>
                  <a:lnTo>
                    <a:pt x="229" y="229"/>
                  </a:lnTo>
                  <a:lnTo>
                    <a:pt x="238" y="224"/>
                  </a:lnTo>
                  <a:lnTo>
                    <a:pt x="250" y="221"/>
                  </a:lnTo>
                  <a:lnTo>
                    <a:pt x="257" y="223"/>
                  </a:lnTo>
                  <a:lnTo>
                    <a:pt x="263" y="224"/>
                  </a:lnTo>
                  <a:lnTo>
                    <a:pt x="276" y="202"/>
                  </a:lnTo>
                  <a:lnTo>
                    <a:pt x="283" y="177"/>
                  </a:lnTo>
                  <a:lnTo>
                    <a:pt x="274" y="170"/>
                  </a:lnTo>
                  <a:lnTo>
                    <a:pt x="267" y="161"/>
                  </a:lnTo>
                  <a:lnTo>
                    <a:pt x="265" y="149"/>
                  </a:lnTo>
                  <a:lnTo>
                    <a:pt x="267" y="138"/>
                  </a:lnTo>
                  <a:lnTo>
                    <a:pt x="274" y="128"/>
                  </a:lnTo>
                  <a:lnTo>
                    <a:pt x="283" y="122"/>
                  </a:lnTo>
                  <a:lnTo>
                    <a:pt x="276" y="97"/>
                  </a:lnTo>
                  <a:lnTo>
                    <a:pt x="263" y="75"/>
                  </a:lnTo>
                  <a:lnTo>
                    <a:pt x="257" y="76"/>
                  </a:lnTo>
                  <a:lnTo>
                    <a:pt x="250" y="77"/>
                  </a:lnTo>
                  <a:lnTo>
                    <a:pt x="238" y="75"/>
                  </a:lnTo>
                  <a:lnTo>
                    <a:pt x="229" y="70"/>
                  </a:lnTo>
                  <a:lnTo>
                    <a:pt x="224" y="60"/>
                  </a:lnTo>
                  <a:lnTo>
                    <a:pt x="221" y="49"/>
                  </a:lnTo>
                  <a:lnTo>
                    <a:pt x="223" y="42"/>
                  </a:lnTo>
                  <a:lnTo>
                    <a:pt x="224" y="36"/>
                  </a:lnTo>
                  <a:lnTo>
                    <a:pt x="202" y="22"/>
                  </a:lnTo>
                  <a:lnTo>
                    <a:pt x="177" y="16"/>
                  </a:lnTo>
                  <a:lnTo>
                    <a:pt x="170" y="25"/>
                  </a:lnTo>
                  <a:lnTo>
                    <a:pt x="161" y="32"/>
                  </a:lnTo>
                  <a:lnTo>
                    <a:pt x="149" y="34"/>
                  </a:lnTo>
                  <a:lnTo>
                    <a:pt x="138" y="32"/>
                  </a:lnTo>
                  <a:lnTo>
                    <a:pt x="128" y="25"/>
                  </a:lnTo>
                  <a:lnTo>
                    <a:pt x="122" y="16"/>
                  </a:lnTo>
                  <a:close/>
                  <a:moveTo>
                    <a:pt x="127" y="0"/>
                  </a:moveTo>
                  <a:lnTo>
                    <a:pt x="130" y="0"/>
                  </a:lnTo>
                  <a:lnTo>
                    <a:pt x="132" y="1"/>
                  </a:lnTo>
                  <a:lnTo>
                    <a:pt x="134" y="4"/>
                  </a:lnTo>
                  <a:lnTo>
                    <a:pt x="135" y="7"/>
                  </a:lnTo>
                  <a:lnTo>
                    <a:pt x="136" y="11"/>
                  </a:lnTo>
                  <a:lnTo>
                    <a:pt x="139" y="15"/>
                  </a:lnTo>
                  <a:lnTo>
                    <a:pt x="142" y="17"/>
                  </a:lnTo>
                  <a:lnTo>
                    <a:pt x="145" y="20"/>
                  </a:lnTo>
                  <a:lnTo>
                    <a:pt x="149" y="20"/>
                  </a:lnTo>
                  <a:lnTo>
                    <a:pt x="153" y="20"/>
                  </a:lnTo>
                  <a:lnTo>
                    <a:pt x="157" y="17"/>
                  </a:lnTo>
                  <a:lnTo>
                    <a:pt x="160" y="15"/>
                  </a:lnTo>
                  <a:lnTo>
                    <a:pt x="162" y="11"/>
                  </a:lnTo>
                  <a:lnTo>
                    <a:pt x="164" y="7"/>
                  </a:lnTo>
                  <a:lnTo>
                    <a:pt x="165" y="4"/>
                  </a:lnTo>
                  <a:lnTo>
                    <a:pt x="166" y="1"/>
                  </a:lnTo>
                  <a:lnTo>
                    <a:pt x="169" y="0"/>
                  </a:lnTo>
                  <a:lnTo>
                    <a:pt x="172" y="0"/>
                  </a:lnTo>
                  <a:lnTo>
                    <a:pt x="195" y="5"/>
                  </a:lnTo>
                  <a:lnTo>
                    <a:pt x="219" y="15"/>
                  </a:lnTo>
                  <a:lnTo>
                    <a:pt x="238" y="28"/>
                  </a:lnTo>
                  <a:lnTo>
                    <a:pt x="241" y="30"/>
                  </a:lnTo>
                  <a:lnTo>
                    <a:pt x="242" y="33"/>
                  </a:lnTo>
                  <a:lnTo>
                    <a:pt x="241" y="36"/>
                  </a:lnTo>
                  <a:lnTo>
                    <a:pt x="240" y="38"/>
                  </a:lnTo>
                  <a:lnTo>
                    <a:pt x="237" y="42"/>
                  </a:lnTo>
                  <a:lnTo>
                    <a:pt x="236" y="45"/>
                  </a:lnTo>
                  <a:lnTo>
                    <a:pt x="236" y="49"/>
                  </a:lnTo>
                  <a:lnTo>
                    <a:pt x="237" y="53"/>
                  </a:lnTo>
                  <a:lnTo>
                    <a:pt x="238" y="56"/>
                  </a:lnTo>
                  <a:lnTo>
                    <a:pt x="242" y="60"/>
                  </a:lnTo>
                  <a:lnTo>
                    <a:pt x="246" y="62"/>
                  </a:lnTo>
                  <a:lnTo>
                    <a:pt x="250" y="63"/>
                  </a:lnTo>
                  <a:lnTo>
                    <a:pt x="254" y="63"/>
                  </a:lnTo>
                  <a:lnTo>
                    <a:pt x="257" y="62"/>
                  </a:lnTo>
                  <a:lnTo>
                    <a:pt x="261" y="59"/>
                  </a:lnTo>
                  <a:lnTo>
                    <a:pt x="263" y="58"/>
                  </a:lnTo>
                  <a:lnTo>
                    <a:pt x="266" y="56"/>
                  </a:lnTo>
                  <a:lnTo>
                    <a:pt x="269" y="58"/>
                  </a:lnTo>
                  <a:lnTo>
                    <a:pt x="271" y="60"/>
                  </a:lnTo>
                  <a:lnTo>
                    <a:pt x="284" y="80"/>
                  </a:lnTo>
                  <a:lnTo>
                    <a:pt x="293" y="104"/>
                  </a:lnTo>
                  <a:lnTo>
                    <a:pt x="299" y="127"/>
                  </a:lnTo>
                  <a:lnTo>
                    <a:pt x="299" y="130"/>
                  </a:lnTo>
                  <a:lnTo>
                    <a:pt x="297" y="132"/>
                  </a:lnTo>
                  <a:lnTo>
                    <a:pt x="295" y="134"/>
                  </a:lnTo>
                  <a:lnTo>
                    <a:pt x="292" y="135"/>
                  </a:lnTo>
                  <a:lnTo>
                    <a:pt x="288" y="136"/>
                  </a:lnTo>
                  <a:lnTo>
                    <a:pt x="284" y="139"/>
                  </a:lnTo>
                  <a:lnTo>
                    <a:pt x="282" y="142"/>
                  </a:lnTo>
                  <a:lnTo>
                    <a:pt x="279" y="145"/>
                  </a:lnTo>
                  <a:lnTo>
                    <a:pt x="279" y="149"/>
                  </a:lnTo>
                  <a:lnTo>
                    <a:pt x="279" y="153"/>
                  </a:lnTo>
                  <a:lnTo>
                    <a:pt x="282" y="157"/>
                  </a:lnTo>
                  <a:lnTo>
                    <a:pt x="284" y="160"/>
                  </a:lnTo>
                  <a:lnTo>
                    <a:pt x="288" y="162"/>
                  </a:lnTo>
                  <a:lnTo>
                    <a:pt x="292" y="164"/>
                  </a:lnTo>
                  <a:lnTo>
                    <a:pt x="295" y="165"/>
                  </a:lnTo>
                  <a:lnTo>
                    <a:pt x="297" y="166"/>
                  </a:lnTo>
                  <a:lnTo>
                    <a:pt x="299" y="169"/>
                  </a:lnTo>
                  <a:lnTo>
                    <a:pt x="299" y="172"/>
                  </a:lnTo>
                  <a:lnTo>
                    <a:pt x="293" y="195"/>
                  </a:lnTo>
                  <a:lnTo>
                    <a:pt x="284" y="219"/>
                  </a:lnTo>
                  <a:lnTo>
                    <a:pt x="271" y="238"/>
                  </a:lnTo>
                  <a:lnTo>
                    <a:pt x="269" y="241"/>
                  </a:lnTo>
                  <a:lnTo>
                    <a:pt x="266" y="242"/>
                  </a:lnTo>
                  <a:lnTo>
                    <a:pt x="263" y="241"/>
                  </a:lnTo>
                  <a:lnTo>
                    <a:pt x="261" y="240"/>
                  </a:lnTo>
                  <a:lnTo>
                    <a:pt x="257" y="237"/>
                  </a:lnTo>
                  <a:lnTo>
                    <a:pt x="254" y="236"/>
                  </a:lnTo>
                  <a:lnTo>
                    <a:pt x="250" y="236"/>
                  </a:lnTo>
                  <a:lnTo>
                    <a:pt x="246" y="237"/>
                  </a:lnTo>
                  <a:lnTo>
                    <a:pt x="242" y="238"/>
                  </a:lnTo>
                  <a:lnTo>
                    <a:pt x="238" y="242"/>
                  </a:lnTo>
                  <a:lnTo>
                    <a:pt x="237" y="246"/>
                  </a:lnTo>
                  <a:lnTo>
                    <a:pt x="236" y="250"/>
                  </a:lnTo>
                  <a:lnTo>
                    <a:pt x="236" y="254"/>
                  </a:lnTo>
                  <a:lnTo>
                    <a:pt x="237" y="257"/>
                  </a:lnTo>
                  <a:lnTo>
                    <a:pt x="240" y="261"/>
                  </a:lnTo>
                  <a:lnTo>
                    <a:pt x="241" y="263"/>
                  </a:lnTo>
                  <a:lnTo>
                    <a:pt x="242" y="266"/>
                  </a:lnTo>
                  <a:lnTo>
                    <a:pt x="241" y="269"/>
                  </a:lnTo>
                  <a:lnTo>
                    <a:pt x="238" y="271"/>
                  </a:lnTo>
                  <a:lnTo>
                    <a:pt x="219" y="284"/>
                  </a:lnTo>
                  <a:lnTo>
                    <a:pt x="195" y="293"/>
                  </a:lnTo>
                  <a:lnTo>
                    <a:pt x="172" y="299"/>
                  </a:lnTo>
                  <a:lnTo>
                    <a:pt x="170" y="299"/>
                  </a:lnTo>
                  <a:lnTo>
                    <a:pt x="169" y="299"/>
                  </a:lnTo>
                  <a:lnTo>
                    <a:pt x="166" y="297"/>
                  </a:lnTo>
                  <a:lnTo>
                    <a:pt x="165" y="295"/>
                  </a:lnTo>
                  <a:lnTo>
                    <a:pt x="164" y="292"/>
                  </a:lnTo>
                  <a:lnTo>
                    <a:pt x="162" y="288"/>
                  </a:lnTo>
                  <a:lnTo>
                    <a:pt x="160" y="284"/>
                  </a:lnTo>
                  <a:lnTo>
                    <a:pt x="157" y="282"/>
                  </a:lnTo>
                  <a:lnTo>
                    <a:pt x="153" y="279"/>
                  </a:lnTo>
                  <a:lnTo>
                    <a:pt x="149" y="279"/>
                  </a:lnTo>
                  <a:lnTo>
                    <a:pt x="145" y="279"/>
                  </a:lnTo>
                  <a:lnTo>
                    <a:pt x="142" y="282"/>
                  </a:lnTo>
                  <a:lnTo>
                    <a:pt x="139" y="284"/>
                  </a:lnTo>
                  <a:lnTo>
                    <a:pt x="136" y="288"/>
                  </a:lnTo>
                  <a:lnTo>
                    <a:pt x="135" y="292"/>
                  </a:lnTo>
                  <a:lnTo>
                    <a:pt x="134" y="295"/>
                  </a:lnTo>
                  <a:lnTo>
                    <a:pt x="132" y="297"/>
                  </a:lnTo>
                  <a:lnTo>
                    <a:pt x="130" y="299"/>
                  </a:lnTo>
                  <a:lnTo>
                    <a:pt x="127" y="299"/>
                  </a:lnTo>
                  <a:lnTo>
                    <a:pt x="104" y="293"/>
                  </a:lnTo>
                  <a:lnTo>
                    <a:pt x="80" y="284"/>
                  </a:lnTo>
                  <a:lnTo>
                    <a:pt x="60" y="271"/>
                  </a:lnTo>
                  <a:lnTo>
                    <a:pt x="58" y="269"/>
                  </a:lnTo>
                  <a:lnTo>
                    <a:pt x="56" y="266"/>
                  </a:lnTo>
                  <a:lnTo>
                    <a:pt x="58" y="263"/>
                  </a:lnTo>
                  <a:lnTo>
                    <a:pt x="59" y="261"/>
                  </a:lnTo>
                  <a:lnTo>
                    <a:pt x="62" y="257"/>
                  </a:lnTo>
                  <a:lnTo>
                    <a:pt x="63" y="254"/>
                  </a:lnTo>
                  <a:lnTo>
                    <a:pt x="63" y="250"/>
                  </a:lnTo>
                  <a:lnTo>
                    <a:pt x="62" y="246"/>
                  </a:lnTo>
                  <a:lnTo>
                    <a:pt x="60" y="242"/>
                  </a:lnTo>
                  <a:lnTo>
                    <a:pt x="56" y="238"/>
                  </a:lnTo>
                  <a:lnTo>
                    <a:pt x="53" y="237"/>
                  </a:lnTo>
                  <a:lnTo>
                    <a:pt x="49" y="236"/>
                  </a:lnTo>
                  <a:lnTo>
                    <a:pt x="45" y="236"/>
                  </a:lnTo>
                  <a:lnTo>
                    <a:pt x="42" y="237"/>
                  </a:lnTo>
                  <a:lnTo>
                    <a:pt x="38" y="240"/>
                  </a:lnTo>
                  <a:lnTo>
                    <a:pt x="36" y="241"/>
                  </a:lnTo>
                  <a:lnTo>
                    <a:pt x="33" y="242"/>
                  </a:lnTo>
                  <a:lnTo>
                    <a:pt x="30" y="241"/>
                  </a:lnTo>
                  <a:lnTo>
                    <a:pt x="28" y="238"/>
                  </a:lnTo>
                  <a:lnTo>
                    <a:pt x="15" y="219"/>
                  </a:lnTo>
                  <a:lnTo>
                    <a:pt x="5" y="195"/>
                  </a:lnTo>
                  <a:lnTo>
                    <a:pt x="0" y="172"/>
                  </a:lnTo>
                  <a:lnTo>
                    <a:pt x="0" y="169"/>
                  </a:lnTo>
                  <a:lnTo>
                    <a:pt x="1" y="166"/>
                  </a:lnTo>
                  <a:lnTo>
                    <a:pt x="4" y="165"/>
                  </a:lnTo>
                  <a:lnTo>
                    <a:pt x="7" y="164"/>
                  </a:lnTo>
                  <a:lnTo>
                    <a:pt x="11" y="162"/>
                  </a:lnTo>
                  <a:lnTo>
                    <a:pt x="15" y="160"/>
                  </a:lnTo>
                  <a:lnTo>
                    <a:pt x="17" y="157"/>
                  </a:lnTo>
                  <a:lnTo>
                    <a:pt x="20" y="153"/>
                  </a:lnTo>
                  <a:lnTo>
                    <a:pt x="20" y="149"/>
                  </a:lnTo>
                  <a:lnTo>
                    <a:pt x="20" y="145"/>
                  </a:lnTo>
                  <a:lnTo>
                    <a:pt x="17" y="142"/>
                  </a:lnTo>
                  <a:lnTo>
                    <a:pt x="15" y="139"/>
                  </a:lnTo>
                  <a:lnTo>
                    <a:pt x="11" y="136"/>
                  </a:lnTo>
                  <a:lnTo>
                    <a:pt x="7" y="135"/>
                  </a:lnTo>
                  <a:lnTo>
                    <a:pt x="4" y="134"/>
                  </a:lnTo>
                  <a:lnTo>
                    <a:pt x="1" y="132"/>
                  </a:lnTo>
                  <a:lnTo>
                    <a:pt x="0" y="130"/>
                  </a:lnTo>
                  <a:lnTo>
                    <a:pt x="0" y="127"/>
                  </a:lnTo>
                  <a:lnTo>
                    <a:pt x="5" y="104"/>
                  </a:lnTo>
                  <a:lnTo>
                    <a:pt x="15" y="80"/>
                  </a:lnTo>
                  <a:lnTo>
                    <a:pt x="28" y="60"/>
                  </a:lnTo>
                  <a:lnTo>
                    <a:pt x="30" y="58"/>
                  </a:lnTo>
                  <a:lnTo>
                    <a:pt x="33" y="56"/>
                  </a:lnTo>
                  <a:lnTo>
                    <a:pt x="36" y="58"/>
                  </a:lnTo>
                  <a:lnTo>
                    <a:pt x="38" y="59"/>
                  </a:lnTo>
                  <a:lnTo>
                    <a:pt x="42" y="62"/>
                  </a:lnTo>
                  <a:lnTo>
                    <a:pt x="45" y="63"/>
                  </a:lnTo>
                  <a:lnTo>
                    <a:pt x="49" y="63"/>
                  </a:lnTo>
                  <a:lnTo>
                    <a:pt x="53" y="62"/>
                  </a:lnTo>
                  <a:lnTo>
                    <a:pt x="56" y="60"/>
                  </a:lnTo>
                  <a:lnTo>
                    <a:pt x="60" y="56"/>
                  </a:lnTo>
                  <a:lnTo>
                    <a:pt x="62" y="53"/>
                  </a:lnTo>
                  <a:lnTo>
                    <a:pt x="63" y="49"/>
                  </a:lnTo>
                  <a:lnTo>
                    <a:pt x="63" y="45"/>
                  </a:lnTo>
                  <a:lnTo>
                    <a:pt x="62" y="42"/>
                  </a:lnTo>
                  <a:lnTo>
                    <a:pt x="59" y="38"/>
                  </a:lnTo>
                  <a:lnTo>
                    <a:pt x="58" y="36"/>
                  </a:lnTo>
                  <a:lnTo>
                    <a:pt x="56" y="33"/>
                  </a:lnTo>
                  <a:lnTo>
                    <a:pt x="58" y="30"/>
                  </a:lnTo>
                  <a:lnTo>
                    <a:pt x="60" y="28"/>
                  </a:lnTo>
                  <a:lnTo>
                    <a:pt x="80" y="15"/>
                  </a:lnTo>
                  <a:lnTo>
                    <a:pt x="104" y="5"/>
                  </a:lnTo>
                  <a:lnTo>
                    <a:pt x="12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300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9" name="Freeform 62"/>
            <p:cNvSpPr>
              <a:spLocks noEditPoints="1"/>
            </p:cNvSpPr>
            <p:nvPr/>
          </p:nvSpPr>
          <p:spPr bwMode="auto">
            <a:xfrm>
              <a:off x="1787525" y="1879600"/>
              <a:ext cx="228600" cy="228600"/>
            </a:xfrm>
            <a:custGeom>
              <a:avLst/>
              <a:gdLst>
                <a:gd name="T0" fmla="*/ 72 w 144"/>
                <a:gd name="T1" fmla="*/ 15 h 144"/>
                <a:gd name="T2" fmla="*/ 54 w 144"/>
                <a:gd name="T3" fmla="*/ 17 h 144"/>
                <a:gd name="T4" fmla="*/ 38 w 144"/>
                <a:gd name="T5" fmla="*/ 27 h 144"/>
                <a:gd name="T6" fmla="*/ 27 w 144"/>
                <a:gd name="T7" fmla="*/ 38 h 144"/>
                <a:gd name="T8" fmla="*/ 17 w 144"/>
                <a:gd name="T9" fmla="*/ 54 h 144"/>
                <a:gd name="T10" fmla="*/ 15 w 144"/>
                <a:gd name="T11" fmla="*/ 72 h 144"/>
                <a:gd name="T12" fmla="*/ 17 w 144"/>
                <a:gd name="T13" fmla="*/ 91 h 144"/>
                <a:gd name="T14" fmla="*/ 27 w 144"/>
                <a:gd name="T15" fmla="*/ 106 h 144"/>
                <a:gd name="T16" fmla="*/ 38 w 144"/>
                <a:gd name="T17" fmla="*/ 118 h 144"/>
                <a:gd name="T18" fmla="*/ 54 w 144"/>
                <a:gd name="T19" fmla="*/ 127 h 144"/>
                <a:gd name="T20" fmla="*/ 72 w 144"/>
                <a:gd name="T21" fmla="*/ 130 h 144"/>
                <a:gd name="T22" fmla="*/ 91 w 144"/>
                <a:gd name="T23" fmla="*/ 127 h 144"/>
                <a:gd name="T24" fmla="*/ 106 w 144"/>
                <a:gd name="T25" fmla="*/ 118 h 144"/>
                <a:gd name="T26" fmla="*/ 118 w 144"/>
                <a:gd name="T27" fmla="*/ 106 h 144"/>
                <a:gd name="T28" fmla="*/ 127 w 144"/>
                <a:gd name="T29" fmla="*/ 91 h 144"/>
                <a:gd name="T30" fmla="*/ 130 w 144"/>
                <a:gd name="T31" fmla="*/ 72 h 144"/>
                <a:gd name="T32" fmla="*/ 127 w 144"/>
                <a:gd name="T33" fmla="*/ 54 h 144"/>
                <a:gd name="T34" fmla="*/ 118 w 144"/>
                <a:gd name="T35" fmla="*/ 38 h 144"/>
                <a:gd name="T36" fmla="*/ 106 w 144"/>
                <a:gd name="T37" fmla="*/ 27 h 144"/>
                <a:gd name="T38" fmla="*/ 91 w 144"/>
                <a:gd name="T39" fmla="*/ 17 h 144"/>
                <a:gd name="T40" fmla="*/ 72 w 144"/>
                <a:gd name="T41" fmla="*/ 15 h 144"/>
                <a:gd name="T42" fmla="*/ 72 w 144"/>
                <a:gd name="T43" fmla="*/ 0 h 144"/>
                <a:gd name="T44" fmla="*/ 95 w 144"/>
                <a:gd name="T45" fmla="*/ 4 h 144"/>
                <a:gd name="T46" fmla="*/ 114 w 144"/>
                <a:gd name="T47" fmla="*/ 15 h 144"/>
                <a:gd name="T48" fmla="*/ 130 w 144"/>
                <a:gd name="T49" fmla="*/ 31 h 144"/>
                <a:gd name="T50" fmla="*/ 140 w 144"/>
                <a:gd name="T51" fmla="*/ 50 h 144"/>
                <a:gd name="T52" fmla="*/ 144 w 144"/>
                <a:gd name="T53" fmla="*/ 72 h 144"/>
                <a:gd name="T54" fmla="*/ 140 w 144"/>
                <a:gd name="T55" fmla="*/ 95 h 144"/>
                <a:gd name="T56" fmla="*/ 130 w 144"/>
                <a:gd name="T57" fmla="*/ 114 h 144"/>
                <a:gd name="T58" fmla="*/ 114 w 144"/>
                <a:gd name="T59" fmla="*/ 130 h 144"/>
                <a:gd name="T60" fmla="*/ 95 w 144"/>
                <a:gd name="T61" fmla="*/ 140 h 144"/>
                <a:gd name="T62" fmla="*/ 72 w 144"/>
                <a:gd name="T63" fmla="*/ 144 h 144"/>
                <a:gd name="T64" fmla="*/ 50 w 144"/>
                <a:gd name="T65" fmla="*/ 140 h 144"/>
                <a:gd name="T66" fmla="*/ 31 w 144"/>
                <a:gd name="T67" fmla="*/ 130 h 144"/>
                <a:gd name="T68" fmla="*/ 15 w 144"/>
                <a:gd name="T69" fmla="*/ 114 h 144"/>
                <a:gd name="T70" fmla="*/ 4 w 144"/>
                <a:gd name="T71" fmla="*/ 95 h 144"/>
                <a:gd name="T72" fmla="*/ 0 w 144"/>
                <a:gd name="T73" fmla="*/ 72 h 144"/>
                <a:gd name="T74" fmla="*/ 4 w 144"/>
                <a:gd name="T75" fmla="*/ 50 h 144"/>
                <a:gd name="T76" fmla="*/ 15 w 144"/>
                <a:gd name="T77" fmla="*/ 31 h 144"/>
                <a:gd name="T78" fmla="*/ 31 w 144"/>
                <a:gd name="T79" fmla="*/ 15 h 144"/>
                <a:gd name="T80" fmla="*/ 50 w 144"/>
                <a:gd name="T81" fmla="*/ 4 h 144"/>
                <a:gd name="T82" fmla="*/ 72 w 144"/>
                <a:gd name="T83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44" h="144">
                  <a:moveTo>
                    <a:pt x="72" y="15"/>
                  </a:moveTo>
                  <a:lnTo>
                    <a:pt x="54" y="17"/>
                  </a:lnTo>
                  <a:lnTo>
                    <a:pt x="38" y="27"/>
                  </a:lnTo>
                  <a:lnTo>
                    <a:pt x="27" y="38"/>
                  </a:lnTo>
                  <a:lnTo>
                    <a:pt x="17" y="54"/>
                  </a:lnTo>
                  <a:lnTo>
                    <a:pt x="15" y="72"/>
                  </a:lnTo>
                  <a:lnTo>
                    <a:pt x="17" y="91"/>
                  </a:lnTo>
                  <a:lnTo>
                    <a:pt x="27" y="106"/>
                  </a:lnTo>
                  <a:lnTo>
                    <a:pt x="38" y="118"/>
                  </a:lnTo>
                  <a:lnTo>
                    <a:pt x="54" y="127"/>
                  </a:lnTo>
                  <a:lnTo>
                    <a:pt x="72" y="130"/>
                  </a:lnTo>
                  <a:lnTo>
                    <a:pt x="91" y="127"/>
                  </a:lnTo>
                  <a:lnTo>
                    <a:pt x="106" y="118"/>
                  </a:lnTo>
                  <a:lnTo>
                    <a:pt x="118" y="106"/>
                  </a:lnTo>
                  <a:lnTo>
                    <a:pt x="127" y="91"/>
                  </a:lnTo>
                  <a:lnTo>
                    <a:pt x="130" y="72"/>
                  </a:lnTo>
                  <a:lnTo>
                    <a:pt x="127" y="54"/>
                  </a:lnTo>
                  <a:lnTo>
                    <a:pt x="118" y="38"/>
                  </a:lnTo>
                  <a:lnTo>
                    <a:pt x="106" y="27"/>
                  </a:lnTo>
                  <a:lnTo>
                    <a:pt x="91" y="17"/>
                  </a:lnTo>
                  <a:lnTo>
                    <a:pt x="72" y="15"/>
                  </a:lnTo>
                  <a:close/>
                  <a:moveTo>
                    <a:pt x="72" y="0"/>
                  </a:moveTo>
                  <a:lnTo>
                    <a:pt x="95" y="4"/>
                  </a:lnTo>
                  <a:lnTo>
                    <a:pt x="114" y="15"/>
                  </a:lnTo>
                  <a:lnTo>
                    <a:pt x="130" y="31"/>
                  </a:lnTo>
                  <a:lnTo>
                    <a:pt x="140" y="50"/>
                  </a:lnTo>
                  <a:lnTo>
                    <a:pt x="144" y="72"/>
                  </a:lnTo>
                  <a:lnTo>
                    <a:pt x="140" y="95"/>
                  </a:lnTo>
                  <a:lnTo>
                    <a:pt x="130" y="114"/>
                  </a:lnTo>
                  <a:lnTo>
                    <a:pt x="114" y="130"/>
                  </a:lnTo>
                  <a:lnTo>
                    <a:pt x="95" y="140"/>
                  </a:lnTo>
                  <a:lnTo>
                    <a:pt x="72" y="144"/>
                  </a:lnTo>
                  <a:lnTo>
                    <a:pt x="50" y="140"/>
                  </a:lnTo>
                  <a:lnTo>
                    <a:pt x="31" y="130"/>
                  </a:lnTo>
                  <a:lnTo>
                    <a:pt x="15" y="114"/>
                  </a:lnTo>
                  <a:lnTo>
                    <a:pt x="4" y="95"/>
                  </a:lnTo>
                  <a:lnTo>
                    <a:pt x="0" y="72"/>
                  </a:lnTo>
                  <a:lnTo>
                    <a:pt x="4" y="50"/>
                  </a:lnTo>
                  <a:lnTo>
                    <a:pt x="15" y="31"/>
                  </a:lnTo>
                  <a:lnTo>
                    <a:pt x="31" y="15"/>
                  </a:lnTo>
                  <a:lnTo>
                    <a:pt x="50" y="4"/>
                  </a:lnTo>
                  <a:lnTo>
                    <a:pt x="7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300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0" name="Rectangle 63"/>
            <p:cNvSpPr>
              <a:spLocks noChangeArrowheads="1"/>
            </p:cNvSpPr>
            <p:nvPr/>
          </p:nvSpPr>
          <p:spPr bwMode="auto">
            <a:xfrm>
              <a:off x="2074863" y="1801813"/>
              <a:ext cx="22225" cy="22225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300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1" name="Rectangle 64"/>
            <p:cNvSpPr>
              <a:spLocks noChangeArrowheads="1"/>
            </p:cNvSpPr>
            <p:nvPr/>
          </p:nvSpPr>
          <p:spPr bwMode="auto">
            <a:xfrm>
              <a:off x="2074863" y="2166938"/>
              <a:ext cx="22225" cy="22225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300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" name="Rectangle 65"/>
            <p:cNvSpPr>
              <a:spLocks noChangeArrowheads="1"/>
            </p:cNvSpPr>
            <p:nvPr/>
          </p:nvSpPr>
          <p:spPr bwMode="auto">
            <a:xfrm>
              <a:off x="1892300" y="1731963"/>
              <a:ext cx="22225" cy="23813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300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" name="Rectangle 66"/>
            <p:cNvSpPr>
              <a:spLocks noChangeArrowheads="1"/>
            </p:cNvSpPr>
            <p:nvPr/>
          </p:nvSpPr>
          <p:spPr bwMode="auto">
            <a:xfrm>
              <a:off x="1892300" y="2235200"/>
              <a:ext cx="22225" cy="23813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300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4" name="Rectangle 67"/>
            <p:cNvSpPr>
              <a:spLocks noChangeArrowheads="1"/>
            </p:cNvSpPr>
            <p:nvPr/>
          </p:nvSpPr>
          <p:spPr bwMode="auto">
            <a:xfrm>
              <a:off x="1709738" y="1801813"/>
              <a:ext cx="22225" cy="22225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300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5" name="Rectangle 68"/>
            <p:cNvSpPr>
              <a:spLocks noChangeArrowheads="1"/>
            </p:cNvSpPr>
            <p:nvPr/>
          </p:nvSpPr>
          <p:spPr bwMode="auto">
            <a:xfrm>
              <a:off x="1639888" y="1984375"/>
              <a:ext cx="23813" cy="22225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300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6" name="Rectangle 69"/>
            <p:cNvSpPr>
              <a:spLocks noChangeArrowheads="1"/>
            </p:cNvSpPr>
            <p:nvPr/>
          </p:nvSpPr>
          <p:spPr bwMode="auto">
            <a:xfrm>
              <a:off x="2143125" y="1984375"/>
              <a:ext cx="23813" cy="22225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300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7" name="Rectangle 70"/>
            <p:cNvSpPr>
              <a:spLocks noChangeArrowheads="1"/>
            </p:cNvSpPr>
            <p:nvPr/>
          </p:nvSpPr>
          <p:spPr bwMode="auto">
            <a:xfrm>
              <a:off x="1709738" y="2166938"/>
              <a:ext cx="22225" cy="22225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300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8" name="Freeform 71"/>
            <p:cNvSpPr>
              <a:spLocks noEditPoints="1"/>
            </p:cNvSpPr>
            <p:nvPr/>
          </p:nvSpPr>
          <p:spPr bwMode="auto">
            <a:xfrm>
              <a:off x="1582738" y="1674813"/>
              <a:ext cx="639763" cy="639763"/>
            </a:xfrm>
            <a:custGeom>
              <a:avLst/>
              <a:gdLst>
                <a:gd name="T0" fmla="*/ 163 w 403"/>
                <a:gd name="T1" fmla="*/ 18 h 403"/>
                <a:gd name="T2" fmla="*/ 97 w 403"/>
                <a:gd name="T3" fmla="*/ 46 h 403"/>
                <a:gd name="T4" fmla="*/ 46 w 403"/>
                <a:gd name="T5" fmla="*/ 97 h 403"/>
                <a:gd name="T6" fmla="*/ 18 w 403"/>
                <a:gd name="T7" fmla="*/ 163 h 403"/>
                <a:gd name="T8" fmla="*/ 18 w 403"/>
                <a:gd name="T9" fmla="*/ 239 h 403"/>
                <a:gd name="T10" fmla="*/ 46 w 403"/>
                <a:gd name="T11" fmla="*/ 306 h 403"/>
                <a:gd name="T12" fmla="*/ 97 w 403"/>
                <a:gd name="T13" fmla="*/ 357 h 403"/>
                <a:gd name="T14" fmla="*/ 163 w 403"/>
                <a:gd name="T15" fmla="*/ 385 h 403"/>
                <a:gd name="T16" fmla="*/ 239 w 403"/>
                <a:gd name="T17" fmla="*/ 385 h 403"/>
                <a:gd name="T18" fmla="*/ 306 w 403"/>
                <a:gd name="T19" fmla="*/ 357 h 403"/>
                <a:gd name="T20" fmla="*/ 357 w 403"/>
                <a:gd name="T21" fmla="*/ 306 h 403"/>
                <a:gd name="T22" fmla="*/ 385 w 403"/>
                <a:gd name="T23" fmla="*/ 239 h 403"/>
                <a:gd name="T24" fmla="*/ 385 w 403"/>
                <a:gd name="T25" fmla="*/ 163 h 403"/>
                <a:gd name="T26" fmla="*/ 357 w 403"/>
                <a:gd name="T27" fmla="*/ 97 h 403"/>
                <a:gd name="T28" fmla="*/ 306 w 403"/>
                <a:gd name="T29" fmla="*/ 46 h 403"/>
                <a:gd name="T30" fmla="*/ 239 w 403"/>
                <a:gd name="T31" fmla="*/ 18 h 403"/>
                <a:gd name="T32" fmla="*/ 201 w 403"/>
                <a:gd name="T33" fmla="*/ 0 h 403"/>
                <a:gd name="T34" fmla="*/ 280 w 403"/>
                <a:gd name="T35" fmla="*/ 16 h 403"/>
                <a:gd name="T36" fmla="*/ 344 w 403"/>
                <a:gd name="T37" fmla="*/ 59 h 403"/>
                <a:gd name="T38" fmla="*/ 387 w 403"/>
                <a:gd name="T39" fmla="*/ 123 h 403"/>
                <a:gd name="T40" fmla="*/ 403 w 403"/>
                <a:gd name="T41" fmla="*/ 201 h 403"/>
                <a:gd name="T42" fmla="*/ 387 w 403"/>
                <a:gd name="T43" fmla="*/ 280 h 403"/>
                <a:gd name="T44" fmla="*/ 344 w 403"/>
                <a:gd name="T45" fmla="*/ 344 h 403"/>
                <a:gd name="T46" fmla="*/ 280 w 403"/>
                <a:gd name="T47" fmla="*/ 387 h 403"/>
                <a:gd name="T48" fmla="*/ 201 w 403"/>
                <a:gd name="T49" fmla="*/ 403 h 403"/>
                <a:gd name="T50" fmla="*/ 123 w 403"/>
                <a:gd name="T51" fmla="*/ 387 h 403"/>
                <a:gd name="T52" fmla="*/ 59 w 403"/>
                <a:gd name="T53" fmla="*/ 344 h 403"/>
                <a:gd name="T54" fmla="*/ 16 w 403"/>
                <a:gd name="T55" fmla="*/ 280 h 403"/>
                <a:gd name="T56" fmla="*/ 0 w 403"/>
                <a:gd name="T57" fmla="*/ 201 h 403"/>
                <a:gd name="T58" fmla="*/ 16 w 403"/>
                <a:gd name="T59" fmla="*/ 123 h 403"/>
                <a:gd name="T60" fmla="*/ 59 w 403"/>
                <a:gd name="T61" fmla="*/ 59 h 403"/>
                <a:gd name="T62" fmla="*/ 123 w 403"/>
                <a:gd name="T63" fmla="*/ 16 h 403"/>
                <a:gd name="T64" fmla="*/ 201 w 403"/>
                <a:gd name="T65" fmla="*/ 0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03" h="403">
                  <a:moveTo>
                    <a:pt x="201" y="14"/>
                  </a:moveTo>
                  <a:lnTo>
                    <a:pt x="163" y="18"/>
                  </a:lnTo>
                  <a:lnTo>
                    <a:pt x="128" y="29"/>
                  </a:lnTo>
                  <a:lnTo>
                    <a:pt x="97" y="46"/>
                  </a:lnTo>
                  <a:lnTo>
                    <a:pt x="69" y="69"/>
                  </a:lnTo>
                  <a:lnTo>
                    <a:pt x="46" y="97"/>
                  </a:lnTo>
                  <a:lnTo>
                    <a:pt x="29" y="128"/>
                  </a:lnTo>
                  <a:lnTo>
                    <a:pt x="18" y="163"/>
                  </a:lnTo>
                  <a:lnTo>
                    <a:pt x="14" y="201"/>
                  </a:lnTo>
                  <a:lnTo>
                    <a:pt x="18" y="239"/>
                  </a:lnTo>
                  <a:lnTo>
                    <a:pt x="29" y="275"/>
                  </a:lnTo>
                  <a:lnTo>
                    <a:pt x="46" y="306"/>
                  </a:lnTo>
                  <a:lnTo>
                    <a:pt x="69" y="334"/>
                  </a:lnTo>
                  <a:lnTo>
                    <a:pt x="97" y="357"/>
                  </a:lnTo>
                  <a:lnTo>
                    <a:pt x="128" y="374"/>
                  </a:lnTo>
                  <a:lnTo>
                    <a:pt x="163" y="385"/>
                  </a:lnTo>
                  <a:lnTo>
                    <a:pt x="201" y="389"/>
                  </a:lnTo>
                  <a:lnTo>
                    <a:pt x="239" y="385"/>
                  </a:lnTo>
                  <a:lnTo>
                    <a:pt x="275" y="374"/>
                  </a:lnTo>
                  <a:lnTo>
                    <a:pt x="306" y="357"/>
                  </a:lnTo>
                  <a:lnTo>
                    <a:pt x="334" y="334"/>
                  </a:lnTo>
                  <a:lnTo>
                    <a:pt x="357" y="306"/>
                  </a:lnTo>
                  <a:lnTo>
                    <a:pt x="374" y="275"/>
                  </a:lnTo>
                  <a:lnTo>
                    <a:pt x="385" y="239"/>
                  </a:lnTo>
                  <a:lnTo>
                    <a:pt x="389" y="201"/>
                  </a:lnTo>
                  <a:lnTo>
                    <a:pt x="385" y="163"/>
                  </a:lnTo>
                  <a:lnTo>
                    <a:pt x="374" y="128"/>
                  </a:lnTo>
                  <a:lnTo>
                    <a:pt x="357" y="97"/>
                  </a:lnTo>
                  <a:lnTo>
                    <a:pt x="334" y="69"/>
                  </a:lnTo>
                  <a:lnTo>
                    <a:pt x="306" y="46"/>
                  </a:lnTo>
                  <a:lnTo>
                    <a:pt x="275" y="29"/>
                  </a:lnTo>
                  <a:lnTo>
                    <a:pt x="239" y="18"/>
                  </a:lnTo>
                  <a:lnTo>
                    <a:pt x="201" y="14"/>
                  </a:lnTo>
                  <a:close/>
                  <a:moveTo>
                    <a:pt x="201" y="0"/>
                  </a:moveTo>
                  <a:lnTo>
                    <a:pt x="242" y="4"/>
                  </a:lnTo>
                  <a:lnTo>
                    <a:pt x="280" y="16"/>
                  </a:lnTo>
                  <a:lnTo>
                    <a:pt x="314" y="34"/>
                  </a:lnTo>
                  <a:lnTo>
                    <a:pt x="344" y="59"/>
                  </a:lnTo>
                  <a:lnTo>
                    <a:pt x="369" y="89"/>
                  </a:lnTo>
                  <a:lnTo>
                    <a:pt x="387" y="123"/>
                  </a:lnTo>
                  <a:lnTo>
                    <a:pt x="399" y="161"/>
                  </a:lnTo>
                  <a:lnTo>
                    <a:pt x="403" y="201"/>
                  </a:lnTo>
                  <a:lnTo>
                    <a:pt x="399" y="242"/>
                  </a:lnTo>
                  <a:lnTo>
                    <a:pt x="387" y="280"/>
                  </a:lnTo>
                  <a:lnTo>
                    <a:pt x="369" y="314"/>
                  </a:lnTo>
                  <a:lnTo>
                    <a:pt x="344" y="344"/>
                  </a:lnTo>
                  <a:lnTo>
                    <a:pt x="314" y="369"/>
                  </a:lnTo>
                  <a:lnTo>
                    <a:pt x="280" y="387"/>
                  </a:lnTo>
                  <a:lnTo>
                    <a:pt x="242" y="399"/>
                  </a:lnTo>
                  <a:lnTo>
                    <a:pt x="201" y="403"/>
                  </a:lnTo>
                  <a:lnTo>
                    <a:pt x="161" y="399"/>
                  </a:lnTo>
                  <a:lnTo>
                    <a:pt x="123" y="387"/>
                  </a:lnTo>
                  <a:lnTo>
                    <a:pt x="89" y="369"/>
                  </a:lnTo>
                  <a:lnTo>
                    <a:pt x="59" y="344"/>
                  </a:lnTo>
                  <a:lnTo>
                    <a:pt x="34" y="314"/>
                  </a:lnTo>
                  <a:lnTo>
                    <a:pt x="16" y="280"/>
                  </a:lnTo>
                  <a:lnTo>
                    <a:pt x="4" y="242"/>
                  </a:lnTo>
                  <a:lnTo>
                    <a:pt x="0" y="201"/>
                  </a:lnTo>
                  <a:lnTo>
                    <a:pt x="4" y="161"/>
                  </a:lnTo>
                  <a:lnTo>
                    <a:pt x="16" y="123"/>
                  </a:lnTo>
                  <a:lnTo>
                    <a:pt x="34" y="89"/>
                  </a:lnTo>
                  <a:lnTo>
                    <a:pt x="59" y="59"/>
                  </a:lnTo>
                  <a:lnTo>
                    <a:pt x="89" y="34"/>
                  </a:lnTo>
                  <a:lnTo>
                    <a:pt x="123" y="16"/>
                  </a:lnTo>
                  <a:lnTo>
                    <a:pt x="161" y="4"/>
                  </a:lnTo>
                  <a:lnTo>
                    <a:pt x="20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300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9" name="Freeform 72"/>
            <p:cNvSpPr>
              <a:spLocks noEditPoints="1"/>
            </p:cNvSpPr>
            <p:nvPr/>
          </p:nvSpPr>
          <p:spPr bwMode="auto">
            <a:xfrm>
              <a:off x="1536700" y="1628775"/>
              <a:ext cx="731838" cy="731838"/>
            </a:xfrm>
            <a:custGeom>
              <a:avLst/>
              <a:gdLst>
                <a:gd name="T0" fmla="*/ 191 w 461"/>
                <a:gd name="T1" fmla="*/ 18 h 461"/>
                <a:gd name="T2" fmla="*/ 122 w 461"/>
                <a:gd name="T3" fmla="*/ 45 h 461"/>
                <a:gd name="T4" fmla="*/ 65 w 461"/>
                <a:gd name="T5" fmla="*/ 92 h 461"/>
                <a:gd name="T6" fmla="*/ 27 w 461"/>
                <a:gd name="T7" fmla="*/ 154 h 461"/>
                <a:gd name="T8" fmla="*/ 14 w 461"/>
                <a:gd name="T9" fmla="*/ 230 h 461"/>
                <a:gd name="T10" fmla="*/ 27 w 461"/>
                <a:gd name="T11" fmla="*/ 306 h 461"/>
                <a:gd name="T12" fmla="*/ 65 w 461"/>
                <a:gd name="T13" fmla="*/ 369 h 461"/>
                <a:gd name="T14" fmla="*/ 122 w 461"/>
                <a:gd name="T15" fmla="*/ 416 h 461"/>
                <a:gd name="T16" fmla="*/ 191 w 461"/>
                <a:gd name="T17" fmla="*/ 442 h 461"/>
                <a:gd name="T18" fmla="*/ 270 w 461"/>
                <a:gd name="T19" fmla="*/ 442 h 461"/>
                <a:gd name="T20" fmla="*/ 339 w 461"/>
                <a:gd name="T21" fmla="*/ 416 h 461"/>
                <a:gd name="T22" fmla="*/ 395 w 461"/>
                <a:gd name="T23" fmla="*/ 369 h 461"/>
                <a:gd name="T24" fmla="*/ 433 w 461"/>
                <a:gd name="T25" fmla="*/ 306 h 461"/>
                <a:gd name="T26" fmla="*/ 446 w 461"/>
                <a:gd name="T27" fmla="*/ 230 h 461"/>
                <a:gd name="T28" fmla="*/ 433 w 461"/>
                <a:gd name="T29" fmla="*/ 154 h 461"/>
                <a:gd name="T30" fmla="*/ 395 w 461"/>
                <a:gd name="T31" fmla="*/ 92 h 461"/>
                <a:gd name="T32" fmla="*/ 339 w 461"/>
                <a:gd name="T33" fmla="*/ 45 h 461"/>
                <a:gd name="T34" fmla="*/ 270 w 461"/>
                <a:gd name="T35" fmla="*/ 18 h 461"/>
                <a:gd name="T36" fmla="*/ 230 w 461"/>
                <a:gd name="T37" fmla="*/ 0 h 461"/>
                <a:gd name="T38" fmla="*/ 310 w 461"/>
                <a:gd name="T39" fmla="*/ 14 h 461"/>
                <a:gd name="T40" fmla="*/ 378 w 461"/>
                <a:gd name="T41" fmla="*/ 54 h 461"/>
                <a:gd name="T42" fmla="*/ 429 w 461"/>
                <a:gd name="T43" fmla="*/ 114 h 461"/>
                <a:gd name="T44" fmla="*/ 457 w 461"/>
                <a:gd name="T45" fmla="*/ 189 h 461"/>
                <a:gd name="T46" fmla="*/ 457 w 461"/>
                <a:gd name="T47" fmla="*/ 272 h 461"/>
                <a:gd name="T48" fmla="*/ 429 w 461"/>
                <a:gd name="T49" fmla="*/ 347 h 461"/>
                <a:gd name="T50" fmla="*/ 378 w 461"/>
                <a:gd name="T51" fmla="*/ 407 h 461"/>
                <a:gd name="T52" fmla="*/ 310 w 461"/>
                <a:gd name="T53" fmla="*/ 446 h 461"/>
                <a:gd name="T54" fmla="*/ 230 w 461"/>
                <a:gd name="T55" fmla="*/ 461 h 461"/>
                <a:gd name="T56" fmla="*/ 151 w 461"/>
                <a:gd name="T57" fmla="*/ 446 h 461"/>
                <a:gd name="T58" fmla="*/ 82 w 461"/>
                <a:gd name="T59" fmla="*/ 407 h 461"/>
                <a:gd name="T60" fmla="*/ 31 w 461"/>
                <a:gd name="T61" fmla="*/ 347 h 461"/>
                <a:gd name="T62" fmla="*/ 4 w 461"/>
                <a:gd name="T63" fmla="*/ 272 h 461"/>
                <a:gd name="T64" fmla="*/ 4 w 461"/>
                <a:gd name="T65" fmla="*/ 189 h 461"/>
                <a:gd name="T66" fmla="*/ 31 w 461"/>
                <a:gd name="T67" fmla="*/ 114 h 461"/>
                <a:gd name="T68" fmla="*/ 82 w 461"/>
                <a:gd name="T69" fmla="*/ 54 h 461"/>
                <a:gd name="T70" fmla="*/ 151 w 461"/>
                <a:gd name="T71" fmla="*/ 14 h 461"/>
                <a:gd name="T72" fmla="*/ 230 w 461"/>
                <a:gd name="T73" fmla="*/ 0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61" h="461">
                  <a:moveTo>
                    <a:pt x="230" y="14"/>
                  </a:moveTo>
                  <a:lnTo>
                    <a:pt x="191" y="18"/>
                  </a:lnTo>
                  <a:lnTo>
                    <a:pt x="154" y="27"/>
                  </a:lnTo>
                  <a:lnTo>
                    <a:pt x="122" y="45"/>
                  </a:lnTo>
                  <a:lnTo>
                    <a:pt x="92" y="65"/>
                  </a:lnTo>
                  <a:lnTo>
                    <a:pt x="65" y="92"/>
                  </a:lnTo>
                  <a:lnTo>
                    <a:pt x="45" y="122"/>
                  </a:lnTo>
                  <a:lnTo>
                    <a:pt x="27" y="154"/>
                  </a:lnTo>
                  <a:lnTo>
                    <a:pt x="18" y="191"/>
                  </a:lnTo>
                  <a:lnTo>
                    <a:pt x="14" y="230"/>
                  </a:lnTo>
                  <a:lnTo>
                    <a:pt x="18" y="270"/>
                  </a:lnTo>
                  <a:lnTo>
                    <a:pt x="27" y="306"/>
                  </a:lnTo>
                  <a:lnTo>
                    <a:pt x="45" y="339"/>
                  </a:lnTo>
                  <a:lnTo>
                    <a:pt x="65" y="369"/>
                  </a:lnTo>
                  <a:lnTo>
                    <a:pt x="92" y="395"/>
                  </a:lnTo>
                  <a:lnTo>
                    <a:pt x="122" y="416"/>
                  </a:lnTo>
                  <a:lnTo>
                    <a:pt x="154" y="433"/>
                  </a:lnTo>
                  <a:lnTo>
                    <a:pt x="191" y="442"/>
                  </a:lnTo>
                  <a:lnTo>
                    <a:pt x="230" y="446"/>
                  </a:lnTo>
                  <a:lnTo>
                    <a:pt x="270" y="442"/>
                  </a:lnTo>
                  <a:lnTo>
                    <a:pt x="306" y="433"/>
                  </a:lnTo>
                  <a:lnTo>
                    <a:pt x="339" y="416"/>
                  </a:lnTo>
                  <a:lnTo>
                    <a:pt x="369" y="395"/>
                  </a:lnTo>
                  <a:lnTo>
                    <a:pt x="395" y="369"/>
                  </a:lnTo>
                  <a:lnTo>
                    <a:pt x="416" y="339"/>
                  </a:lnTo>
                  <a:lnTo>
                    <a:pt x="433" y="306"/>
                  </a:lnTo>
                  <a:lnTo>
                    <a:pt x="442" y="270"/>
                  </a:lnTo>
                  <a:lnTo>
                    <a:pt x="446" y="230"/>
                  </a:lnTo>
                  <a:lnTo>
                    <a:pt x="442" y="191"/>
                  </a:lnTo>
                  <a:lnTo>
                    <a:pt x="433" y="154"/>
                  </a:lnTo>
                  <a:lnTo>
                    <a:pt x="416" y="122"/>
                  </a:lnTo>
                  <a:lnTo>
                    <a:pt x="395" y="92"/>
                  </a:lnTo>
                  <a:lnTo>
                    <a:pt x="369" y="65"/>
                  </a:lnTo>
                  <a:lnTo>
                    <a:pt x="339" y="45"/>
                  </a:lnTo>
                  <a:lnTo>
                    <a:pt x="306" y="27"/>
                  </a:lnTo>
                  <a:lnTo>
                    <a:pt x="270" y="18"/>
                  </a:lnTo>
                  <a:lnTo>
                    <a:pt x="230" y="14"/>
                  </a:lnTo>
                  <a:close/>
                  <a:moveTo>
                    <a:pt x="230" y="0"/>
                  </a:moveTo>
                  <a:lnTo>
                    <a:pt x="272" y="4"/>
                  </a:lnTo>
                  <a:lnTo>
                    <a:pt x="310" y="14"/>
                  </a:lnTo>
                  <a:lnTo>
                    <a:pt x="347" y="31"/>
                  </a:lnTo>
                  <a:lnTo>
                    <a:pt x="378" y="54"/>
                  </a:lnTo>
                  <a:lnTo>
                    <a:pt x="407" y="82"/>
                  </a:lnTo>
                  <a:lnTo>
                    <a:pt x="429" y="114"/>
                  </a:lnTo>
                  <a:lnTo>
                    <a:pt x="446" y="151"/>
                  </a:lnTo>
                  <a:lnTo>
                    <a:pt x="457" y="189"/>
                  </a:lnTo>
                  <a:lnTo>
                    <a:pt x="461" y="230"/>
                  </a:lnTo>
                  <a:lnTo>
                    <a:pt x="457" y="272"/>
                  </a:lnTo>
                  <a:lnTo>
                    <a:pt x="446" y="310"/>
                  </a:lnTo>
                  <a:lnTo>
                    <a:pt x="429" y="347"/>
                  </a:lnTo>
                  <a:lnTo>
                    <a:pt x="407" y="378"/>
                  </a:lnTo>
                  <a:lnTo>
                    <a:pt x="378" y="407"/>
                  </a:lnTo>
                  <a:lnTo>
                    <a:pt x="347" y="429"/>
                  </a:lnTo>
                  <a:lnTo>
                    <a:pt x="310" y="446"/>
                  </a:lnTo>
                  <a:lnTo>
                    <a:pt x="272" y="457"/>
                  </a:lnTo>
                  <a:lnTo>
                    <a:pt x="230" y="461"/>
                  </a:lnTo>
                  <a:lnTo>
                    <a:pt x="189" y="457"/>
                  </a:lnTo>
                  <a:lnTo>
                    <a:pt x="151" y="446"/>
                  </a:lnTo>
                  <a:lnTo>
                    <a:pt x="114" y="429"/>
                  </a:lnTo>
                  <a:lnTo>
                    <a:pt x="82" y="407"/>
                  </a:lnTo>
                  <a:lnTo>
                    <a:pt x="54" y="378"/>
                  </a:lnTo>
                  <a:lnTo>
                    <a:pt x="31" y="347"/>
                  </a:lnTo>
                  <a:lnTo>
                    <a:pt x="14" y="310"/>
                  </a:lnTo>
                  <a:lnTo>
                    <a:pt x="4" y="272"/>
                  </a:lnTo>
                  <a:lnTo>
                    <a:pt x="0" y="230"/>
                  </a:lnTo>
                  <a:lnTo>
                    <a:pt x="4" y="189"/>
                  </a:lnTo>
                  <a:lnTo>
                    <a:pt x="14" y="151"/>
                  </a:lnTo>
                  <a:lnTo>
                    <a:pt x="31" y="114"/>
                  </a:lnTo>
                  <a:lnTo>
                    <a:pt x="54" y="82"/>
                  </a:lnTo>
                  <a:lnTo>
                    <a:pt x="82" y="54"/>
                  </a:lnTo>
                  <a:lnTo>
                    <a:pt x="114" y="31"/>
                  </a:lnTo>
                  <a:lnTo>
                    <a:pt x="151" y="14"/>
                  </a:lnTo>
                  <a:lnTo>
                    <a:pt x="189" y="4"/>
                  </a:lnTo>
                  <a:lnTo>
                    <a:pt x="2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300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60" name="Группа 59"/>
          <p:cNvGrpSpPr/>
          <p:nvPr/>
        </p:nvGrpSpPr>
        <p:grpSpPr>
          <a:xfrm>
            <a:off x="846282" y="5629928"/>
            <a:ext cx="684006" cy="607413"/>
            <a:chOff x="5179292" y="4038600"/>
            <a:chExt cx="731837" cy="733426"/>
          </a:xfrm>
          <a:solidFill>
            <a:schemeClr val="bg1"/>
          </a:solidFill>
        </p:grpSpPr>
        <p:sp>
          <p:nvSpPr>
            <p:cNvPr id="61" name="Rectangle 690"/>
            <p:cNvSpPr>
              <a:spLocks noChangeArrowheads="1"/>
            </p:cNvSpPr>
            <p:nvPr/>
          </p:nvSpPr>
          <p:spPr bwMode="auto">
            <a:xfrm>
              <a:off x="5715867" y="4703763"/>
              <a:ext cx="182563" cy="22225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300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2" name="Freeform 691"/>
            <p:cNvSpPr>
              <a:spLocks/>
            </p:cNvSpPr>
            <p:nvPr/>
          </p:nvSpPr>
          <p:spPr bwMode="auto">
            <a:xfrm>
              <a:off x="5841279" y="4656138"/>
              <a:ext cx="69850" cy="115888"/>
            </a:xfrm>
            <a:custGeom>
              <a:avLst/>
              <a:gdLst>
                <a:gd name="T0" fmla="*/ 8 w 44"/>
                <a:gd name="T1" fmla="*/ 0 h 73"/>
                <a:gd name="T2" fmla="*/ 10 w 44"/>
                <a:gd name="T3" fmla="*/ 1 h 73"/>
                <a:gd name="T4" fmla="*/ 13 w 44"/>
                <a:gd name="T5" fmla="*/ 3 h 73"/>
                <a:gd name="T6" fmla="*/ 42 w 44"/>
                <a:gd name="T7" fmla="*/ 31 h 73"/>
                <a:gd name="T8" fmla="*/ 43 w 44"/>
                <a:gd name="T9" fmla="*/ 34 h 73"/>
                <a:gd name="T10" fmla="*/ 44 w 44"/>
                <a:gd name="T11" fmla="*/ 37 h 73"/>
                <a:gd name="T12" fmla="*/ 43 w 44"/>
                <a:gd name="T13" fmla="*/ 39 h 73"/>
                <a:gd name="T14" fmla="*/ 42 w 44"/>
                <a:gd name="T15" fmla="*/ 42 h 73"/>
                <a:gd name="T16" fmla="*/ 13 w 44"/>
                <a:gd name="T17" fmla="*/ 71 h 73"/>
                <a:gd name="T18" fmla="*/ 10 w 44"/>
                <a:gd name="T19" fmla="*/ 72 h 73"/>
                <a:gd name="T20" fmla="*/ 8 w 44"/>
                <a:gd name="T21" fmla="*/ 73 h 73"/>
                <a:gd name="T22" fmla="*/ 5 w 44"/>
                <a:gd name="T23" fmla="*/ 72 h 73"/>
                <a:gd name="T24" fmla="*/ 2 w 44"/>
                <a:gd name="T25" fmla="*/ 71 h 73"/>
                <a:gd name="T26" fmla="*/ 1 w 44"/>
                <a:gd name="T27" fmla="*/ 68 h 73"/>
                <a:gd name="T28" fmla="*/ 0 w 44"/>
                <a:gd name="T29" fmla="*/ 65 h 73"/>
                <a:gd name="T30" fmla="*/ 1 w 44"/>
                <a:gd name="T31" fmla="*/ 63 h 73"/>
                <a:gd name="T32" fmla="*/ 2 w 44"/>
                <a:gd name="T33" fmla="*/ 60 h 73"/>
                <a:gd name="T34" fmla="*/ 26 w 44"/>
                <a:gd name="T35" fmla="*/ 37 h 73"/>
                <a:gd name="T36" fmla="*/ 2 w 44"/>
                <a:gd name="T37" fmla="*/ 13 h 73"/>
                <a:gd name="T38" fmla="*/ 1 w 44"/>
                <a:gd name="T39" fmla="*/ 10 h 73"/>
                <a:gd name="T40" fmla="*/ 0 w 44"/>
                <a:gd name="T41" fmla="*/ 8 h 73"/>
                <a:gd name="T42" fmla="*/ 1 w 44"/>
                <a:gd name="T43" fmla="*/ 5 h 73"/>
                <a:gd name="T44" fmla="*/ 2 w 44"/>
                <a:gd name="T45" fmla="*/ 3 h 73"/>
                <a:gd name="T46" fmla="*/ 5 w 44"/>
                <a:gd name="T47" fmla="*/ 1 h 73"/>
                <a:gd name="T48" fmla="*/ 8 w 44"/>
                <a:gd name="T49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4" h="73">
                  <a:moveTo>
                    <a:pt x="8" y="0"/>
                  </a:moveTo>
                  <a:lnTo>
                    <a:pt x="10" y="1"/>
                  </a:lnTo>
                  <a:lnTo>
                    <a:pt x="13" y="3"/>
                  </a:lnTo>
                  <a:lnTo>
                    <a:pt x="42" y="31"/>
                  </a:lnTo>
                  <a:lnTo>
                    <a:pt x="43" y="34"/>
                  </a:lnTo>
                  <a:lnTo>
                    <a:pt x="44" y="37"/>
                  </a:lnTo>
                  <a:lnTo>
                    <a:pt x="43" y="39"/>
                  </a:lnTo>
                  <a:lnTo>
                    <a:pt x="42" y="42"/>
                  </a:lnTo>
                  <a:lnTo>
                    <a:pt x="13" y="71"/>
                  </a:lnTo>
                  <a:lnTo>
                    <a:pt x="10" y="72"/>
                  </a:lnTo>
                  <a:lnTo>
                    <a:pt x="8" y="73"/>
                  </a:lnTo>
                  <a:lnTo>
                    <a:pt x="5" y="72"/>
                  </a:lnTo>
                  <a:lnTo>
                    <a:pt x="2" y="71"/>
                  </a:lnTo>
                  <a:lnTo>
                    <a:pt x="1" y="68"/>
                  </a:lnTo>
                  <a:lnTo>
                    <a:pt x="0" y="65"/>
                  </a:lnTo>
                  <a:lnTo>
                    <a:pt x="1" y="63"/>
                  </a:lnTo>
                  <a:lnTo>
                    <a:pt x="2" y="60"/>
                  </a:lnTo>
                  <a:lnTo>
                    <a:pt x="26" y="37"/>
                  </a:lnTo>
                  <a:lnTo>
                    <a:pt x="2" y="13"/>
                  </a:lnTo>
                  <a:lnTo>
                    <a:pt x="1" y="10"/>
                  </a:lnTo>
                  <a:lnTo>
                    <a:pt x="0" y="8"/>
                  </a:lnTo>
                  <a:lnTo>
                    <a:pt x="1" y="5"/>
                  </a:lnTo>
                  <a:lnTo>
                    <a:pt x="2" y="3"/>
                  </a:lnTo>
                  <a:lnTo>
                    <a:pt x="5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300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3" name="Freeform 692"/>
            <p:cNvSpPr>
              <a:spLocks/>
            </p:cNvSpPr>
            <p:nvPr/>
          </p:nvSpPr>
          <p:spPr bwMode="auto">
            <a:xfrm>
              <a:off x="5533304" y="4038600"/>
              <a:ext cx="68263" cy="114300"/>
            </a:xfrm>
            <a:custGeom>
              <a:avLst/>
              <a:gdLst>
                <a:gd name="T0" fmla="*/ 37 w 43"/>
                <a:gd name="T1" fmla="*/ 0 h 72"/>
                <a:gd name="T2" fmla="*/ 39 w 43"/>
                <a:gd name="T3" fmla="*/ 1 h 72"/>
                <a:gd name="T4" fmla="*/ 41 w 43"/>
                <a:gd name="T5" fmla="*/ 3 h 72"/>
                <a:gd name="T6" fmla="*/ 43 w 43"/>
                <a:gd name="T7" fmla="*/ 5 h 72"/>
                <a:gd name="T8" fmla="*/ 43 w 43"/>
                <a:gd name="T9" fmla="*/ 8 h 72"/>
                <a:gd name="T10" fmla="*/ 43 w 43"/>
                <a:gd name="T11" fmla="*/ 11 h 72"/>
                <a:gd name="T12" fmla="*/ 41 w 43"/>
                <a:gd name="T13" fmla="*/ 13 h 72"/>
                <a:gd name="T14" fmla="*/ 17 w 43"/>
                <a:gd name="T15" fmla="*/ 37 h 72"/>
                <a:gd name="T16" fmla="*/ 41 w 43"/>
                <a:gd name="T17" fmla="*/ 60 h 72"/>
                <a:gd name="T18" fmla="*/ 43 w 43"/>
                <a:gd name="T19" fmla="*/ 63 h 72"/>
                <a:gd name="T20" fmla="*/ 43 w 43"/>
                <a:gd name="T21" fmla="*/ 66 h 72"/>
                <a:gd name="T22" fmla="*/ 43 w 43"/>
                <a:gd name="T23" fmla="*/ 68 h 72"/>
                <a:gd name="T24" fmla="*/ 41 w 43"/>
                <a:gd name="T25" fmla="*/ 71 h 72"/>
                <a:gd name="T26" fmla="*/ 39 w 43"/>
                <a:gd name="T27" fmla="*/ 72 h 72"/>
                <a:gd name="T28" fmla="*/ 37 w 43"/>
                <a:gd name="T29" fmla="*/ 72 h 72"/>
                <a:gd name="T30" fmla="*/ 33 w 43"/>
                <a:gd name="T31" fmla="*/ 72 h 72"/>
                <a:gd name="T32" fmla="*/ 31 w 43"/>
                <a:gd name="T33" fmla="*/ 71 h 72"/>
                <a:gd name="T34" fmla="*/ 3 w 43"/>
                <a:gd name="T35" fmla="*/ 42 h 72"/>
                <a:gd name="T36" fmla="*/ 0 w 43"/>
                <a:gd name="T37" fmla="*/ 39 h 72"/>
                <a:gd name="T38" fmla="*/ 0 w 43"/>
                <a:gd name="T39" fmla="*/ 37 h 72"/>
                <a:gd name="T40" fmla="*/ 0 w 43"/>
                <a:gd name="T41" fmla="*/ 34 h 72"/>
                <a:gd name="T42" fmla="*/ 3 w 43"/>
                <a:gd name="T43" fmla="*/ 32 h 72"/>
                <a:gd name="T44" fmla="*/ 31 w 43"/>
                <a:gd name="T45" fmla="*/ 3 h 72"/>
                <a:gd name="T46" fmla="*/ 33 w 43"/>
                <a:gd name="T47" fmla="*/ 1 h 72"/>
                <a:gd name="T48" fmla="*/ 37 w 43"/>
                <a:gd name="T49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3" h="72">
                  <a:moveTo>
                    <a:pt x="37" y="0"/>
                  </a:moveTo>
                  <a:lnTo>
                    <a:pt x="39" y="1"/>
                  </a:lnTo>
                  <a:lnTo>
                    <a:pt x="41" y="3"/>
                  </a:lnTo>
                  <a:lnTo>
                    <a:pt x="43" y="5"/>
                  </a:lnTo>
                  <a:lnTo>
                    <a:pt x="43" y="8"/>
                  </a:lnTo>
                  <a:lnTo>
                    <a:pt x="43" y="11"/>
                  </a:lnTo>
                  <a:lnTo>
                    <a:pt x="41" y="13"/>
                  </a:lnTo>
                  <a:lnTo>
                    <a:pt x="17" y="37"/>
                  </a:lnTo>
                  <a:lnTo>
                    <a:pt x="41" y="60"/>
                  </a:lnTo>
                  <a:lnTo>
                    <a:pt x="43" y="63"/>
                  </a:lnTo>
                  <a:lnTo>
                    <a:pt x="43" y="66"/>
                  </a:lnTo>
                  <a:lnTo>
                    <a:pt x="43" y="68"/>
                  </a:lnTo>
                  <a:lnTo>
                    <a:pt x="41" y="71"/>
                  </a:lnTo>
                  <a:lnTo>
                    <a:pt x="39" y="72"/>
                  </a:lnTo>
                  <a:lnTo>
                    <a:pt x="37" y="72"/>
                  </a:lnTo>
                  <a:lnTo>
                    <a:pt x="33" y="72"/>
                  </a:lnTo>
                  <a:lnTo>
                    <a:pt x="31" y="71"/>
                  </a:lnTo>
                  <a:lnTo>
                    <a:pt x="3" y="42"/>
                  </a:lnTo>
                  <a:lnTo>
                    <a:pt x="0" y="39"/>
                  </a:lnTo>
                  <a:lnTo>
                    <a:pt x="0" y="37"/>
                  </a:lnTo>
                  <a:lnTo>
                    <a:pt x="0" y="34"/>
                  </a:lnTo>
                  <a:lnTo>
                    <a:pt x="3" y="32"/>
                  </a:lnTo>
                  <a:lnTo>
                    <a:pt x="31" y="3"/>
                  </a:lnTo>
                  <a:lnTo>
                    <a:pt x="33" y="1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300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4" name="Freeform 693"/>
            <p:cNvSpPr>
              <a:spLocks/>
            </p:cNvSpPr>
            <p:nvPr/>
          </p:nvSpPr>
          <p:spPr bwMode="auto">
            <a:xfrm>
              <a:off x="5179292" y="4086225"/>
              <a:ext cx="685800" cy="639763"/>
            </a:xfrm>
            <a:custGeom>
              <a:avLst/>
              <a:gdLst>
                <a:gd name="T0" fmla="*/ 231 w 432"/>
                <a:gd name="T1" fmla="*/ 0 h 403"/>
                <a:gd name="T2" fmla="*/ 270 w 432"/>
                <a:gd name="T3" fmla="*/ 4 h 403"/>
                <a:gd name="T4" fmla="*/ 308 w 432"/>
                <a:gd name="T5" fmla="*/ 16 h 403"/>
                <a:gd name="T6" fmla="*/ 343 w 432"/>
                <a:gd name="T7" fmla="*/ 34 h 403"/>
                <a:gd name="T8" fmla="*/ 372 w 432"/>
                <a:gd name="T9" fmla="*/ 59 h 403"/>
                <a:gd name="T10" fmla="*/ 397 w 432"/>
                <a:gd name="T11" fmla="*/ 88 h 403"/>
                <a:gd name="T12" fmla="*/ 415 w 432"/>
                <a:gd name="T13" fmla="*/ 123 h 403"/>
                <a:gd name="T14" fmla="*/ 427 w 432"/>
                <a:gd name="T15" fmla="*/ 161 h 403"/>
                <a:gd name="T16" fmla="*/ 432 w 432"/>
                <a:gd name="T17" fmla="*/ 202 h 403"/>
                <a:gd name="T18" fmla="*/ 427 w 432"/>
                <a:gd name="T19" fmla="*/ 241 h 403"/>
                <a:gd name="T20" fmla="*/ 415 w 432"/>
                <a:gd name="T21" fmla="*/ 279 h 403"/>
                <a:gd name="T22" fmla="*/ 397 w 432"/>
                <a:gd name="T23" fmla="*/ 314 h 403"/>
                <a:gd name="T24" fmla="*/ 372 w 432"/>
                <a:gd name="T25" fmla="*/ 343 h 403"/>
                <a:gd name="T26" fmla="*/ 343 w 432"/>
                <a:gd name="T27" fmla="*/ 368 h 403"/>
                <a:gd name="T28" fmla="*/ 308 w 432"/>
                <a:gd name="T29" fmla="*/ 386 h 403"/>
                <a:gd name="T30" fmla="*/ 270 w 432"/>
                <a:gd name="T31" fmla="*/ 398 h 403"/>
                <a:gd name="T32" fmla="*/ 231 w 432"/>
                <a:gd name="T33" fmla="*/ 403 h 403"/>
                <a:gd name="T34" fmla="*/ 0 w 432"/>
                <a:gd name="T35" fmla="*/ 403 h 403"/>
                <a:gd name="T36" fmla="*/ 0 w 432"/>
                <a:gd name="T37" fmla="*/ 389 h 403"/>
                <a:gd name="T38" fmla="*/ 231 w 432"/>
                <a:gd name="T39" fmla="*/ 389 h 403"/>
                <a:gd name="T40" fmla="*/ 268 w 432"/>
                <a:gd name="T41" fmla="*/ 385 h 403"/>
                <a:gd name="T42" fmla="*/ 303 w 432"/>
                <a:gd name="T43" fmla="*/ 373 h 403"/>
                <a:gd name="T44" fmla="*/ 334 w 432"/>
                <a:gd name="T45" fmla="*/ 356 h 403"/>
                <a:gd name="T46" fmla="*/ 363 w 432"/>
                <a:gd name="T47" fmla="*/ 334 h 403"/>
                <a:gd name="T48" fmla="*/ 385 w 432"/>
                <a:gd name="T49" fmla="*/ 305 h 403"/>
                <a:gd name="T50" fmla="*/ 402 w 432"/>
                <a:gd name="T51" fmla="*/ 274 h 403"/>
                <a:gd name="T52" fmla="*/ 414 w 432"/>
                <a:gd name="T53" fmla="*/ 239 h 403"/>
                <a:gd name="T54" fmla="*/ 418 w 432"/>
                <a:gd name="T55" fmla="*/ 202 h 403"/>
                <a:gd name="T56" fmla="*/ 414 w 432"/>
                <a:gd name="T57" fmla="*/ 164 h 403"/>
                <a:gd name="T58" fmla="*/ 402 w 432"/>
                <a:gd name="T59" fmla="*/ 129 h 403"/>
                <a:gd name="T60" fmla="*/ 385 w 432"/>
                <a:gd name="T61" fmla="*/ 97 h 403"/>
                <a:gd name="T62" fmla="*/ 363 w 432"/>
                <a:gd name="T63" fmla="*/ 68 h 403"/>
                <a:gd name="T64" fmla="*/ 334 w 432"/>
                <a:gd name="T65" fmla="*/ 46 h 403"/>
                <a:gd name="T66" fmla="*/ 303 w 432"/>
                <a:gd name="T67" fmla="*/ 29 h 403"/>
                <a:gd name="T68" fmla="*/ 268 w 432"/>
                <a:gd name="T69" fmla="*/ 17 h 403"/>
                <a:gd name="T70" fmla="*/ 231 w 432"/>
                <a:gd name="T71" fmla="*/ 15 h 403"/>
                <a:gd name="T72" fmla="*/ 231 w 432"/>
                <a:gd name="T73" fmla="*/ 0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32" h="403">
                  <a:moveTo>
                    <a:pt x="231" y="0"/>
                  </a:moveTo>
                  <a:lnTo>
                    <a:pt x="270" y="4"/>
                  </a:lnTo>
                  <a:lnTo>
                    <a:pt x="308" y="16"/>
                  </a:lnTo>
                  <a:lnTo>
                    <a:pt x="343" y="34"/>
                  </a:lnTo>
                  <a:lnTo>
                    <a:pt x="372" y="59"/>
                  </a:lnTo>
                  <a:lnTo>
                    <a:pt x="397" y="88"/>
                  </a:lnTo>
                  <a:lnTo>
                    <a:pt x="415" y="123"/>
                  </a:lnTo>
                  <a:lnTo>
                    <a:pt x="427" y="161"/>
                  </a:lnTo>
                  <a:lnTo>
                    <a:pt x="432" y="202"/>
                  </a:lnTo>
                  <a:lnTo>
                    <a:pt x="427" y="241"/>
                  </a:lnTo>
                  <a:lnTo>
                    <a:pt x="415" y="279"/>
                  </a:lnTo>
                  <a:lnTo>
                    <a:pt x="397" y="314"/>
                  </a:lnTo>
                  <a:lnTo>
                    <a:pt x="372" y="343"/>
                  </a:lnTo>
                  <a:lnTo>
                    <a:pt x="343" y="368"/>
                  </a:lnTo>
                  <a:lnTo>
                    <a:pt x="308" y="386"/>
                  </a:lnTo>
                  <a:lnTo>
                    <a:pt x="270" y="398"/>
                  </a:lnTo>
                  <a:lnTo>
                    <a:pt x="231" y="403"/>
                  </a:lnTo>
                  <a:lnTo>
                    <a:pt x="0" y="403"/>
                  </a:lnTo>
                  <a:lnTo>
                    <a:pt x="0" y="389"/>
                  </a:lnTo>
                  <a:lnTo>
                    <a:pt x="231" y="389"/>
                  </a:lnTo>
                  <a:lnTo>
                    <a:pt x="268" y="385"/>
                  </a:lnTo>
                  <a:lnTo>
                    <a:pt x="303" y="373"/>
                  </a:lnTo>
                  <a:lnTo>
                    <a:pt x="334" y="356"/>
                  </a:lnTo>
                  <a:lnTo>
                    <a:pt x="363" y="334"/>
                  </a:lnTo>
                  <a:lnTo>
                    <a:pt x="385" y="305"/>
                  </a:lnTo>
                  <a:lnTo>
                    <a:pt x="402" y="274"/>
                  </a:lnTo>
                  <a:lnTo>
                    <a:pt x="414" y="239"/>
                  </a:lnTo>
                  <a:lnTo>
                    <a:pt x="418" y="202"/>
                  </a:lnTo>
                  <a:lnTo>
                    <a:pt x="414" y="164"/>
                  </a:lnTo>
                  <a:lnTo>
                    <a:pt x="402" y="129"/>
                  </a:lnTo>
                  <a:lnTo>
                    <a:pt x="385" y="97"/>
                  </a:lnTo>
                  <a:lnTo>
                    <a:pt x="363" y="68"/>
                  </a:lnTo>
                  <a:lnTo>
                    <a:pt x="334" y="46"/>
                  </a:lnTo>
                  <a:lnTo>
                    <a:pt x="303" y="29"/>
                  </a:lnTo>
                  <a:lnTo>
                    <a:pt x="268" y="17"/>
                  </a:lnTo>
                  <a:lnTo>
                    <a:pt x="231" y="15"/>
                  </a:lnTo>
                  <a:lnTo>
                    <a:pt x="2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300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5" name="Freeform 694"/>
            <p:cNvSpPr>
              <a:spLocks/>
            </p:cNvSpPr>
            <p:nvPr/>
          </p:nvSpPr>
          <p:spPr bwMode="auto">
            <a:xfrm>
              <a:off x="5225329" y="4090988"/>
              <a:ext cx="265113" cy="587375"/>
            </a:xfrm>
            <a:custGeom>
              <a:avLst/>
              <a:gdLst>
                <a:gd name="T0" fmla="*/ 164 w 167"/>
                <a:gd name="T1" fmla="*/ 0 h 370"/>
                <a:gd name="T2" fmla="*/ 167 w 167"/>
                <a:gd name="T3" fmla="*/ 14 h 370"/>
                <a:gd name="T4" fmla="*/ 131 w 167"/>
                <a:gd name="T5" fmla="*/ 25 h 370"/>
                <a:gd name="T6" fmla="*/ 98 w 167"/>
                <a:gd name="T7" fmla="*/ 42 h 370"/>
                <a:gd name="T8" fmla="*/ 70 w 167"/>
                <a:gd name="T9" fmla="*/ 65 h 370"/>
                <a:gd name="T10" fmla="*/ 46 w 167"/>
                <a:gd name="T11" fmla="*/ 93 h 370"/>
                <a:gd name="T12" fmla="*/ 29 w 167"/>
                <a:gd name="T13" fmla="*/ 126 h 370"/>
                <a:gd name="T14" fmla="*/ 17 w 167"/>
                <a:gd name="T15" fmla="*/ 161 h 370"/>
                <a:gd name="T16" fmla="*/ 15 w 167"/>
                <a:gd name="T17" fmla="*/ 199 h 370"/>
                <a:gd name="T18" fmla="*/ 17 w 167"/>
                <a:gd name="T19" fmla="*/ 230 h 370"/>
                <a:gd name="T20" fmla="*/ 25 w 167"/>
                <a:gd name="T21" fmla="*/ 262 h 370"/>
                <a:gd name="T22" fmla="*/ 38 w 167"/>
                <a:gd name="T23" fmla="*/ 290 h 370"/>
                <a:gd name="T24" fmla="*/ 55 w 167"/>
                <a:gd name="T25" fmla="*/ 317 h 370"/>
                <a:gd name="T26" fmla="*/ 77 w 167"/>
                <a:gd name="T27" fmla="*/ 339 h 370"/>
                <a:gd name="T28" fmla="*/ 104 w 167"/>
                <a:gd name="T29" fmla="*/ 359 h 370"/>
                <a:gd name="T30" fmla="*/ 97 w 167"/>
                <a:gd name="T31" fmla="*/ 370 h 370"/>
                <a:gd name="T32" fmla="*/ 68 w 167"/>
                <a:gd name="T33" fmla="*/ 349 h 370"/>
                <a:gd name="T34" fmla="*/ 45 w 167"/>
                <a:gd name="T35" fmla="*/ 326 h 370"/>
                <a:gd name="T36" fmla="*/ 25 w 167"/>
                <a:gd name="T37" fmla="*/ 297 h 370"/>
                <a:gd name="T38" fmla="*/ 11 w 167"/>
                <a:gd name="T39" fmla="*/ 267 h 370"/>
                <a:gd name="T40" fmla="*/ 3 w 167"/>
                <a:gd name="T41" fmla="*/ 233 h 370"/>
                <a:gd name="T42" fmla="*/ 0 w 167"/>
                <a:gd name="T43" fmla="*/ 199 h 370"/>
                <a:gd name="T44" fmla="*/ 3 w 167"/>
                <a:gd name="T45" fmla="*/ 162 h 370"/>
                <a:gd name="T46" fmla="*/ 12 w 167"/>
                <a:gd name="T47" fmla="*/ 128 h 370"/>
                <a:gd name="T48" fmla="*/ 26 w 167"/>
                <a:gd name="T49" fmla="*/ 97 h 370"/>
                <a:gd name="T50" fmla="*/ 46 w 167"/>
                <a:gd name="T51" fmla="*/ 69 h 370"/>
                <a:gd name="T52" fmla="*/ 71 w 167"/>
                <a:gd name="T53" fmla="*/ 44 h 370"/>
                <a:gd name="T54" fmla="*/ 98 w 167"/>
                <a:gd name="T55" fmla="*/ 25 h 370"/>
                <a:gd name="T56" fmla="*/ 130 w 167"/>
                <a:gd name="T57" fmla="*/ 9 h 370"/>
                <a:gd name="T58" fmla="*/ 164 w 167"/>
                <a:gd name="T59" fmla="*/ 0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7" h="370">
                  <a:moveTo>
                    <a:pt x="164" y="0"/>
                  </a:moveTo>
                  <a:lnTo>
                    <a:pt x="167" y="14"/>
                  </a:lnTo>
                  <a:lnTo>
                    <a:pt x="131" y="25"/>
                  </a:lnTo>
                  <a:lnTo>
                    <a:pt x="98" y="42"/>
                  </a:lnTo>
                  <a:lnTo>
                    <a:pt x="70" y="65"/>
                  </a:lnTo>
                  <a:lnTo>
                    <a:pt x="46" y="93"/>
                  </a:lnTo>
                  <a:lnTo>
                    <a:pt x="29" y="126"/>
                  </a:lnTo>
                  <a:lnTo>
                    <a:pt x="17" y="161"/>
                  </a:lnTo>
                  <a:lnTo>
                    <a:pt x="15" y="199"/>
                  </a:lnTo>
                  <a:lnTo>
                    <a:pt x="17" y="230"/>
                  </a:lnTo>
                  <a:lnTo>
                    <a:pt x="25" y="262"/>
                  </a:lnTo>
                  <a:lnTo>
                    <a:pt x="38" y="290"/>
                  </a:lnTo>
                  <a:lnTo>
                    <a:pt x="55" y="317"/>
                  </a:lnTo>
                  <a:lnTo>
                    <a:pt x="77" y="339"/>
                  </a:lnTo>
                  <a:lnTo>
                    <a:pt x="104" y="359"/>
                  </a:lnTo>
                  <a:lnTo>
                    <a:pt x="97" y="370"/>
                  </a:lnTo>
                  <a:lnTo>
                    <a:pt x="68" y="349"/>
                  </a:lnTo>
                  <a:lnTo>
                    <a:pt x="45" y="326"/>
                  </a:lnTo>
                  <a:lnTo>
                    <a:pt x="25" y="297"/>
                  </a:lnTo>
                  <a:lnTo>
                    <a:pt x="11" y="267"/>
                  </a:lnTo>
                  <a:lnTo>
                    <a:pt x="3" y="233"/>
                  </a:lnTo>
                  <a:lnTo>
                    <a:pt x="0" y="199"/>
                  </a:lnTo>
                  <a:lnTo>
                    <a:pt x="3" y="162"/>
                  </a:lnTo>
                  <a:lnTo>
                    <a:pt x="12" y="128"/>
                  </a:lnTo>
                  <a:lnTo>
                    <a:pt x="26" y="97"/>
                  </a:lnTo>
                  <a:lnTo>
                    <a:pt x="46" y="69"/>
                  </a:lnTo>
                  <a:lnTo>
                    <a:pt x="71" y="44"/>
                  </a:lnTo>
                  <a:lnTo>
                    <a:pt x="98" y="25"/>
                  </a:lnTo>
                  <a:lnTo>
                    <a:pt x="130" y="9"/>
                  </a:lnTo>
                  <a:lnTo>
                    <a:pt x="1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300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6" name="Freeform 695"/>
            <p:cNvSpPr>
              <a:spLocks noEditPoints="1"/>
            </p:cNvSpPr>
            <p:nvPr/>
          </p:nvSpPr>
          <p:spPr bwMode="auto">
            <a:xfrm>
              <a:off x="5477742" y="4267200"/>
              <a:ext cx="136525" cy="161925"/>
            </a:xfrm>
            <a:custGeom>
              <a:avLst/>
              <a:gdLst>
                <a:gd name="T0" fmla="*/ 43 w 86"/>
                <a:gd name="T1" fmla="*/ 16 h 102"/>
                <a:gd name="T2" fmla="*/ 28 w 86"/>
                <a:gd name="T3" fmla="*/ 17 h 102"/>
                <a:gd name="T4" fmla="*/ 19 w 86"/>
                <a:gd name="T5" fmla="*/ 22 h 102"/>
                <a:gd name="T6" fmla="*/ 15 w 86"/>
                <a:gd name="T7" fmla="*/ 32 h 102"/>
                <a:gd name="T8" fmla="*/ 14 w 86"/>
                <a:gd name="T9" fmla="*/ 47 h 102"/>
                <a:gd name="T10" fmla="*/ 14 w 86"/>
                <a:gd name="T11" fmla="*/ 59 h 102"/>
                <a:gd name="T12" fmla="*/ 18 w 86"/>
                <a:gd name="T13" fmla="*/ 70 h 102"/>
                <a:gd name="T14" fmla="*/ 25 w 86"/>
                <a:gd name="T15" fmla="*/ 79 h 102"/>
                <a:gd name="T16" fmla="*/ 32 w 86"/>
                <a:gd name="T17" fmla="*/ 85 h 102"/>
                <a:gd name="T18" fmla="*/ 43 w 86"/>
                <a:gd name="T19" fmla="*/ 88 h 102"/>
                <a:gd name="T20" fmla="*/ 52 w 86"/>
                <a:gd name="T21" fmla="*/ 85 h 102"/>
                <a:gd name="T22" fmla="*/ 60 w 86"/>
                <a:gd name="T23" fmla="*/ 79 h 102"/>
                <a:gd name="T24" fmla="*/ 66 w 86"/>
                <a:gd name="T25" fmla="*/ 70 h 102"/>
                <a:gd name="T26" fmla="*/ 70 w 86"/>
                <a:gd name="T27" fmla="*/ 59 h 102"/>
                <a:gd name="T28" fmla="*/ 72 w 86"/>
                <a:gd name="T29" fmla="*/ 47 h 102"/>
                <a:gd name="T30" fmla="*/ 69 w 86"/>
                <a:gd name="T31" fmla="*/ 32 h 102"/>
                <a:gd name="T32" fmla="*/ 65 w 86"/>
                <a:gd name="T33" fmla="*/ 22 h 102"/>
                <a:gd name="T34" fmla="*/ 56 w 86"/>
                <a:gd name="T35" fmla="*/ 17 h 102"/>
                <a:gd name="T36" fmla="*/ 43 w 86"/>
                <a:gd name="T37" fmla="*/ 16 h 102"/>
                <a:gd name="T38" fmla="*/ 43 w 86"/>
                <a:gd name="T39" fmla="*/ 0 h 102"/>
                <a:gd name="T40" fmla="*/ 59 w 86"/>
                <a:gd name="T41" fmla="*/ 3 h 102"/>
                <a:gd name="T42" fmla="*/ 70 w 86"/>
                <a:gd name="T43" fmla="*/ 8 h 102"/>
                <a:gd name="T44" fmla="*/ 78 w 86"/>
                <a:gd name="T45" fmla="*/ 16 h 102"/>
                <a:gd name="T46" fmla="*/ 82 w 86"/>
                <a:gd name="T47" fmla="*/ 26 h 102"/>
                <a:gd name="T48" fmla="*/ 85 w 86"/>
                <a:gd name="T49" fmla="*/ 37 h 102"/>
                <a:gd name="T50" fmla="*/ 86 w 86"/>
                <a:gd name="T51" fmla="*/ 47 h 102"/>
                <a:gd name="T52" fmla="*/ 83 w 86"/>
                <a:gd name="T53" fmla="*/ 66 h 102"/>
                <a:gd name="T54" fmla="*/ 77 w 86"/>
                <a:gd name="T55" fmla="*/ 80 h 102"/>
                <a:gd name="T56" fmla="*/ 68 w 86"/>
                <a:gd name="T57" fmla="*/ 92 h 102"/>
                <a:gd name="T58" fmla="*/ 56 w 86"/>
                <a:gd name="T59" fmla="*/ 98 h 102"/>
                <a:gd name="T60" fmla="*/ 43 w 86"/>
                <a:gd name="T61" fmla="*/ 102 h 102"/>
                <a:gd name="T62" fmla="*/ 28 w 86"/>
                <a:gd name="T63" fmla="*/ 98 h 102"/>
                <a:gd name="T64" fmla="*/ 17 w 86"/>
                <a:gd name="T65" fmla="*/ 92 h 102"/>
                <a:gd name="T66" fmla="*/ 8 w 86"/>
                <a:gd name="T67" fmla="*/ 80 h 102"/>
                <a:gd name="T68" fmla="*/ 1 w 86"/>
                <a:gd name="T69" fmla="*/ 66 h 102"/>
                <a:gd name="T70" fmla="*/ 0 w 86"/>
                <a:gd name="T71" fmla="*/ 47 h 102"/>
                <a:gd name="T72" fmla="*/ 0 w 86"/>
                <a:gd name="T73" fmla="*/ 37 h 102"/>
                <a:gd name="T74" fmla="*/ 2 w 86"/>
                <a:gd name="T75" fmla="*/ 26 h 102"/>
                <a:gd name="T76" fmla="*/ 6 w 86"/>
                <a:gd name="T77" fmla="*/ 16 h 102"/>
                <a:gd name="T78" fmla="*/ 14 w 86"/>
                <a:gd name="T79" fmla="*/ 8 h 102"/>
                <a:gd name="T80" fmla="*/ 26 w 86"/>
                <a:gd name="T81" fmla="*/ 3 h 102"/>
                <a:gd name="T82" fmla="*/ 43 w 86"/>
                <a:gd name="T83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86" h="102">
                  <a:moveTo>
                    <a:pt x="43" y="16"/>
                  </a:moveTo>
                  <a:lnTo>
                    <a:pt x="28" y="17"/>
                  </a:lnTo>
                  <a:lnTo>
                    <a:pt x="19" y="22"/>
                  </a:lnTo>
                  <a:lnTo>
                    <a:pt x="15" y="32"/>
                  </a:lnTo>
                  <a:lnTo>
                    <a:pt x="14" y="47"/>
                  </a:lnTo>
                  <a:lnTo>
                    <a:pt x="14" y="59"/>
                  </a:lnTo>
                  <a:lnTo>
                    <a:pt x="18" y="70"/>
                  </a:lnTo>
                  <a:lnTo>
                    <a:pt x="25" y="79"/>
                  </a:lnTo>
                  <a:lnTo>
                    <a:pt x="32" y="85"/>
                  </a:lnTo>
                  <a:lnTo>
                    <a:pt x="43" y="88"/>
                  </a:lnTo>
                  <a:lnTo>
                    <a:pt x="52" y="85"/>
                  </a:lnTo>
                  <a:lnTo>
                    <a:pt x="60" y="79"/>
                  </a:lnTo>
                  <a:lnTo>
                    <a:pt x="66" y="70"/>
                  </a:lnTo>
                  <a:lnTo>
                    <a:pt x="70" y="59"/>
                  </a:lnTo>
                  <a:lnTo>
                    <a:pt x="72" y="47"/>
                  </a:lnTo>
                  <a:lnTo>
                    <a:pt x="69" y="32"/>
                  </a:lnTo>
                  <a:lnTo>
                    <a:pt x="65" y="22"/>
                  </a:lnTo>
                  <a:lnTo>
                    <a:pt x="56" y="17"/>
                  </a:lnTo>
                  <a:lnTo>
                    <a:pt x="43" y="16"/>
                  </a:lnTo>
                  <a:close/>
                  <a:moveTo>
                    <a:pt x="43" y="0"/>
                  </a:moveTo>
                  <a:lnTo>
                    <a:pt x="59" y="3"/>
                  </a:lnTo>
                  <a:lnTo>
                    <a:pt x="70" y="8"/>
                  </a:lnTo>
                  <a:lnTo>
                    <a:pt x="78" y="16"/>
                  </a:lnTo>
                  <a:lnTo>
                    <a:pt x="82" y="26"/>
                  </a:lnTo>
                  <a:lnTo>
                    <a:pt x="85" y="37"/>
                  </a:lnTo>
                  <a:lnTo>
                    <a:pt x="86" y="47"/>
                  </a:lnTo>
                  <a:lnTo>
                    <a:pt x="83" y="66"/>
                  </a:lnTo>
                  <a:lnTo>
                    <a:pt x="77" y="80"/>
                  </a:lnTo>
                  <a:lnTo>
                    <a:pt x="68" y="92"/>
                  </a:lnTo>
                  <a:lnTo>
                    <a:pt x="56" y="98"/>
                  </a:lnTo>
                  <a:lnTo>
                    <a:pt x="43" y="102"/>
                  </a:lnTo>
                  <a:lnTo>
                    <a:pt x="28" y="98"/>
                  </a:lnTo>
                  <a:lnTo>
                    <a:pt x="17" y="92"/>
                  </a:lnTo>
                  <a:lnTo>
                    <a:pt x="8" y="80"/>
                  </a:lnTo>
                  <a:lnTo>
                    <a:pt x="1" y="66"/>
                  </a:lnTo>
                  <a:lnTo>
                    <a:pt x="0" y="47"/>
                  </a:lnTo>
                  <a:lnTo>
                    <a:pt x="0" y="37"/>
                  </a:lnTo>
                  <a:lnTo>
                    <a:pt x="2" y="26"/>
                  </a:lnTo>
                  <a:lnTo>
                    <a:pt x="6" y="16"/>
                  </a:lnTo>
                  <a:lnTo>
                    <a:pt x="14" y="8"/>
                  </a:lnTo>
                  <a:lnTo>
                    <a:pt x="26" y="3"/>
                  </a:lnTo>
                  <a:lnTo>
                    <a:pt x="4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300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7" name="Freeform 696"/>
            <p:cNvSpPr>
              <a:spLocks/>
            </p:cNvSpPr>
            <p:nvPr/>
          </p:nvSpPr>
          <p:spPr bwMode="auto">
            <a:xfrm>
              <a:off x="5419004" y="4395788"/>
              <a:ext cx="250825" cy="125413"/>
            </a:xfrm>
            <a:custGeom>
              <a:avLst/>
              <a:gdLst>
                <a:gd name="T0" fmla="*/ 54 w 158"/>
                <a:gd name="T1" fmla="*/ 0 h 79"/>
                <a:gd name="T2" fmla="*/ 62 w 158"/>
                <a:gd name="T3" fmla="*/ 12 h 79"/>
                <a:gd name="T4" fmla="*/ 14 w 158"/>
                <a:gd name="T5" fmla="*/ 40 h 79"/>
                <a:gd name="T6" fmla="*/ 14 w 158"/>
                <a:gd name="T7" fmla="*/ 50 h 79"/>
                <a:gd name="T8" fmla="*/ 14 w 158"/>
                <a:gd name="T9" fmla="*/ 54 h 79"/>
                <a:gd name="T10" fmla="*/ 16 w 158"/>
                <a:gd name="T11" fmla="*/ 58 h 79"/>
                <a:gd name="T12" fmla="*/ 18 w 158"/>
                <a:gd name="T13" fmla="*/ 62 h 79"/>
                <a:gd name="T14" fmla="*/ 20 w 158"/>
                <a:gd name="T15" fmla="*/ 63 h 79"/>
                <a:gd name="T16" fmla="*/ 22 w 158"/>
                <a:gd name="T17" fmla="*/ 64 h 79"/>
                <a:gd name="T18" fmla="*/ 137 w 158"/>
                <a:gd name="T19" fmla="*/ 64 h 79"/>
                <a:gd name="T20" fmla="*/ 139 w 158"/>
                <a:gd name="T21" fmla="*/ 63 h 79"/>
                <a:gd name="T22" fmla="*/ 140 w 158"/>
                <a:gd name="T23" fmla="*/ 62 h 79"/>
                <a:gd name="T24" fmla="*/ 143 w 158"/>
                <a:gd name="T25" fmla="*/ 58 h 79"/>
                <a:gd name="T26" fmla="*/ 144 w 158"/>
                <a:gd name="T27" fmla="*/ 54 h 79"/>
                <a:gd name="T28" fmla="*/ 144 w 158"/>
                <a:gd name="T29" fmla="*/ 50 h 79"/>
                <a:gd name="T30" fmla="*/ 144 w 158"/>
                <a:gd name="T31" fmla="*/ 40 h 79"/>
                <a:gd name="T32" fmla="*/ 97 w 158"/>
                <a:gd name="T33" fmla="*/ 12 h 79"/>
                <a:gd name="T34" fmla="*/ 105 w 158"/>
                <a:gd name="T35" fmla="*/ 0 h 79"/>
                <a:gd name="T36" fmla="*/ 154 w 158"/>
                <a:gd name="T37" fmla="*/ 29 h 79"/>
                <a:gd name="T38" fmla="*/ 157 w 158"/>
                <a:gd name="T39" fmla="*/ 30 h 79"/>
                <a:gd name="T40" fmla="*/ 158 w 158"/>
                <a:gd name="T41" fmla="*/ 33 h 79"/>
                <a:gd name="T42" fmla="*/ 158 w 158"/>
                <a:gd name="T43" fmla="*/ 36 h 79"/>
                <a:gd name="T44" fmla="*/ 158 w 158"/>
                <a:gd name="T45" fmla="*/ 50 h 79"/>
                <a:gd name="T46" fmla="*/ 156 w 158"/>
                <a:gd name="T47" fmla="*/ 64 h 79"/>
                <a:gd name="T48" fmla="*/ 148 w 158"/>
                <a:gd name="T49" fmla="*/ 74 h 79"/>
                <a:gd name="T50" fmla="*/ 137 w 158"/>
                <a:gd name="T51" fmla="*/ 79 h 79"/>
                <a:gd name="T52" fmla="*/ 22 w 158"/>
                <a:gd name="T53" fmla="*/ 79 h 79"/>
                <a:gd name="T54" fmla="*/ 10 w 158"/>
                <a:gd name="T55" fmla="*/ 74 h 79"/>
                <a:gd name="T56" fmla="*/ 3 w 158"/>
                <a:gd name="T57" fmla="*/ 64 h 79"/>
                <a:gd name="T58" fmla="*/ 0 w 158"/>
                <a:gd name="T59" fmla="*/ 50 h 79"/>
                <a:gd name="T60" fmla="*/ 0 w 158"/>
                <a:gd name="T61" fmla="*/ 36 h 79"/>
                <a:gd name="T62" fmla="*/ 0 w 158"/>
                <a:gd name="T63" fmla="*/ 33 h 79"/>
                <a:gd name="T64" fmla="*/ 1 w 158"/>
                <a:gd name="T65" fmla="*/ 30 h 79"/>
                <a:gd name="T66" fmla="*/ 4 w 158"/>
                <a:gd name="T67" fmla="*/ 29 h 79"/>
                <a:gd name="T68" fmla="*/ 54 w 158"/>
                <a:gd name="T69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58" h="79">
                  <a:moveTo>
                    <a:pt x="54" y="0"/>
                  </a:moveTo>
                  <a:lnTo>
                    <a:pt x="62" y="12"/>
                  </a:lnTo>
                  <a:lnTo>
                    <a:pt x="14" y="40"/>
                  </a:lnTo>
                  <a:lnTo>
                    <a:pt x="14" y="50"/>
                  </a:lnTo>
                  <a:lnTo>
                    <a:pt x="14" y="54"/>
                  </a:lnTo>
                  <a:lnTo>
                    <a:pt x="16" y="58"/>
                  </a:lnTo>
                  <a:lnTo>
                    <a:pt x="18" y="62"/>
                  </a:lnTo>
                  <a:lnTo>
                    <a:pt x="20" y="63"/>
                  </a:lnTo>
                  <a:lnTo>
                    <a:pt x="22" y="64"/>
                  </a:lnTo>
                  <a:lnTo>
                    <a:pt x="137" y="64"/>
                  </a:lnTo>
                  <a:lnTo>
                    <a:pt x="139" y="63"/>
                  </a:lnTo>
                  <a:lnTo>
                    <a:pt x="140" y="62"/>
                  </a:lnTo>
                  <a:lnTo>
                    <a:pt x="143" y="58"/>
                  </a:lnTo>
                  <a:lnTo>
                    <a:pt x="144" y="54"/>
                  </a:lnTo>
                  <a:lnTo>
                    <a:pt x="144" y="50"/>
                  </a:lnTo>
                  <a:lnTo>
                    <a:pt x="144" y="40"/>
                  </a:lnTo>
                  <a:lnTo>
                    <a:pt x="97" y="12"/>
                  </a:lnTo>
                  <a:lnTo>
                    <a:pt x="105" y="0"/>
                  </a:lnTo>
                  <a:lnTo>
                    <a:pt x="154" y="29"/>
                  </a:lnTo>
                  <a:lnTo>
                    <a:pt x="157" y="30"/>
                  </a:lnTo>
                  <a:lnTo>
                    <a:pt x="158" y="33"/>
                  </a:lnTo>
                  <a:lnTo>
                    <a:pt x="158" y="36"/>
                  </a:lnTo>
                  <a:lnTo>
                    <a:pt x="158" y="50"/>
                  </a:lnTo>
                  <a:lnTo>
                    <a:pt x="156" y="64"/>
                  </a:lnTo>
                  <a:lnTo>
                    <a:pt x="148" y="74"/>
                  </a:lnTo>
                  <a:lnTo>
                    <a:pt x="137" y="79"/>
                  </a:lnTo>
                  <a:lnTo>
                    <a:pt x="22" y="79"/>
                  </a:lnTo>
                  <a:lnTo>
                    <a:pt x="10" y="74"/>
                  </a:lnTo>
                  <a:lnTo>
                    <a:pt x="3" y="64"/>
                  </a:lnTo>
                  <a:lnTo>
                    <a:pt x="0" y="50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1" y="30"/>
                  </a:lnTo>
                  <a:lnTo>
                    <a:pt x="4" y="29"/>
                  </a:ln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300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8" name="Freeform 697"/>
            <p:cNvSpPr>
              <a:spLocks noEditPoints="1"/>
            </p:cNvSpPr>
            <p:nvPr/>
          </p:nvSpPr>
          <p:spPr bwMode="auto">
            <a:xfrm>
              <a:off x="5317404" y="4178300"/>
              <a:ext cx="457200" cy="457200"/>
            </a:xfrm>
            <a:custGeom>
              <a:avLst/>
              <a:gdLst>
                <a:gd name="T0" fmla="*/ 144 w 288"/>
                <a:gd name="T1" fmla="*/ 14 h 288"/>
                <a:gd name="T2" fmla="*/ 114 w 288"/>
                <a:gd name="T3" fmla="*/ 17 h 288"/>
                <a:gd name="T4" fmla="*/ 86 w 288"/>
                <a:gd name="T5" fmla="*/ 27 h 288"/>
                <a:gd name="T6" fmla="*/ 63 w 288"/>
                <a:gd name="T7" fmla="*/ 42 h 288"/>
                <a:gd name="T8" fmla="*/ 42 w 288"/>
                <a:gd name="T9" fmla="*/ 63 h 288"/>
                <a:gd name="T10" fmla="*/ 27 w 288"/>
                <a:gd name="T11" fmla="*/ 86 h 288"/>
                <a:gd name="T12" fmla="*/ 17 w 288"/>
                <a:gd name="T13" fmla="*/ 114 h 288"/>
                <a:gd name="T14" fmla="*/ 14 w 288"/>
                <a:gd name="T15" fmla="*/ 144 h 288"/>
                <a:gd name="T16" fmla="*/ 17 w 288"/>
                <a:gd name="T17" fmla="*/ 173 h 288"/>
                <a:gd name="T18" fmla="*/ 27 w 288"/>
                <a:gd name="T19" fmla="*/ 200 h 288"/>
                <a:gd name="T20" fmla="*/ 42 w 288"/>
                <a:gd name="T21" fmla="*/ 224 h 288"/>
                <a:gd name="T22" fmla="*/ 63 w 288"/>
                <a:gd name="T23" fmla="*/ 245 h 288"/>
                <a:gd name="T24" fmla="*/ 86 w 288"/>
                <a:gd name="T25" fmla="*/ 259 h 288"/>
                <a:gd name="T26" fmla="*/ 114 w 288"/>
                <a:gd name="T27" fmla="*/ 270 h 288"/>
                <a:gd name="T28" fmla="*/ 144 w 288"/>
                <a:gd name="T29" fmla="*/ 273 h 288"/>
                <a:gd name="T30" fmla="*/ 173 w 288"/>
                <a:gd name="T31" fmla="*/ 270 h 288"/>
                <a:gd name="T32" fmla="*/ 200 w 288"/>
                <a:gd name="T33" fmla="*/ 259 h 288"/>
                <a:gd name="T34" fmla="*/ 224 w 288"/>
                <a:gd name="T35" fmla="*/ 245 h 288"/>
                <a:gd name="T36" fmla="*/ 245 w 288"/>
                <a:gd name="T37" fmla="*/ 224 h 288"/>
                <a:gd name="T38" fmla="*/ 259 w 288"/>
                <a:gd name="T39" fmla="*/ 200 h 288"/>
                <a:gd name="T40" fmla="*/ 270 w 288"/>
                <a:gd name="T41" fmla="*/ 173 h 288"/>
                <a:gd name="T42" fmla="*/ 273 w 288"/>
                <a:gd name="T43" fmla="*/ 144 h 288"/>
                <a:gd name="T44" fmla="*/ 270 w 288"/>
                <a:gd name="T45" fmla="*/ 114 h 288"/>
                <a:gd name="T46" fmla="*/ 259 w 288"/>
                <a:gd name="T47" fmla="*/ 86 h 288"/>
                <a:gd name="T48" fmla="*/ 245 w 288"/>
                <a:gd name="T49" fmla="*/ 63 h 288"/>
                <a:gd name="T50" fmla="*/ 224 w 288"/>
                <a:gd name="T51" fmla="*/ 42 h 288"/>
                <a:gd name="T52" fmla="*/ 200 w 288"/>
                <a:gd name="T53" fmla="*/ 27 h 288"/>
                <a:gd name="T54" fmla="*/ 173 w 288"/>
                <a:gd name="T55" fmla="*/ 17 h 288"/>
                <a:gd name="T56" fmla="*/ 144 w 288"/>
                <a:gd name="T57" fmla="*/ 14 h 288"/>
                <a:gd name="T58" fmla="*/ 144 w 288"/>
                <a:gd name="T59" fmla="*/ 0 h 288"/>
                <a:gd name="T60" fmla="*/ 177 w 288"/>
                <a:gd name="T61" fmla="*/ 2 h 288"/>
                <a:gd name="T62" fmla="*/ 207 w 288"/>
                <a:gd name="T63" fmla="*/ 14 h 288"/>
                <a:gd name="T64" fmla="*/ 233 w 288"/>
                <a:gd name="T65" fmla="*/ 31 h 288"/>
                <a:gd name="T66" fmla="*/ 255 w 288"/>
                <a:gd name="T67" fmla="*/ 54 h 288"/>
                <a:gd name="T68" fmla="*/ 272 w 288"/>
                <a:gd name="T69" fmla="*/ 80 h 288"/>
                <a:gd name="T70" fmla="*/ 284 w 288"/>
                <a:gd name="T71" fmla="*/ 110 h 288"/>
                <a:gd name="T72" fmla="*/ 288 w 288"/>
                <a:gd name="T73" fmla="*/ 144 h 288"/>
                <a:gd name="T74" fmla="*/ 284 w 288"/>
                <a:gd name="T75" fmla="*/ 177 h 288"/>
                <a:gd name="T76" fmla="*/ 272 w 288"/>
                <a:gd name="T77" fmla="*/ 207 h 288"/>
                <a:gd name="T78" fmla="*/ 255 w 288"/>
                <a:gd name="T79" fmla="*/ 233 h 288"/>
                <a:gd name="T80" fmla="*/ 233 w 288"/>
                <a:gd name="T81" fmla="*/ 255 h 288"/>
                <a:gd name="T82" fmla="*/ 207 w 288"/>
                <a:gd name="T83" fmla="*/ 272 h 288"/>
                <a:gd name="T84" fmla="*/ 177 w 288"/>
                <a:gd name="T85" fmla="*/ 284 h 288"/>
                <a:gd name="T86" fmla="*/ 144 w 288"/>
                <a:gd name="T87" fmla="*/ 288 h 288"/>
                <a:gd name="T88" fmla="*/ 110 w 288"/>
                <a:gd name="T89" fmla="*/ 284 h 288"/>
                <a:gd name="T90" fmla="*/ 80 w 288"/>
                <a:gd name="T91" fmla="*/ 272 h 288"/>
                <a:gd name="T92" fmla="*/ 54 w 288"/>
                <a:gd name="T93" fmla="*/ 255 h 288"/>
                <a:gd name="T94" fmla="*/ 31 w 288"/>
                <a:gd name="T95" fmla="*/ 233 h 288"/>
                <a:gd name="T96" fmla="*/ 14 w 288"/>
                <a:gd name="T97" fmla="*/ 207 h 288"/>
                <a:gd name="T98" fmla="*/ 2 w 288"/>
                <a:gd name="T99" fmla="*/ 177 h 288"/>
                <a:gd name="T100" fmla="*/ 0 w 288"/>
                <a:gd name="T101" fmla="*/ 144 h 288"/>
                <a:gd name="T102" fmla="*/ 2 w 288"/>
                <a:gd name="T103" fmla="*/ 110 h 288"/>
                <a:gd name="T104" fmla="*/ 14 w 288"/>
                <a:gd name="T105" fmla="*/ 80 h 288"/>
                <a:gd name="T106" fmla="*/ 31 w 288"/>
                <a:gd name="T107" fmla="*/ 54 h 288"/>
                <a:gd name="T108" fmla="*/ 54 w 288"/>
                <a:gd name="T109" fmla="*/ 31 h 288"/>
                <a:gd name="T110" fmla="*/ 80 w 288"/>
                <a:gd name="T111" fmla="*/ 14 h 288"/>
                <a:gd name="T112" fmla="*/ 110 w 288"/>
                <a:gd name="T113" fmla="*/ 2 h 288"/>
                <a:gd name="T114" fmla="*/ 144 w 288"/>
                <a:gd name="T115" fmla="*/ 0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88" h="288">
                  <a:moveTo>
                    <a:pt x="144" y="14"/>
                  </a:moveTo>
                  <a:lnTo>
                    <a:pt x="114" y="17"/>
                  </a:lnTo>
                  <a:lnTo>
                    <a:pt x="86" y="27"/>
                  </a:lnTo>
                  <a:lnTo>
                    <a:pt x="63" y="42"/>
                  </a:lnTo>
                  <a:lnTo>
                    <a:pt x="42" y="63"/>
                  </a:lnTo>
                  <a:lnTo>
                    <a:pt x="27" y="86"/>
                  </a:lnTo>
                  <a:lnTo>
                    <a:pt x="17" y="114"/>
                  </a:lnTo>
                  <a:lnTo>
                    <a:pt x="14" y="144"/>
                  </a:lnTo>
                  <a:lnTo>
                    <a:pt x="17" y="173"/>
                  </a:lnTo>
                  <a:lnTo>
                    <a:pt x="27" y="200"/>
                  </a:lnTo>
                  <a:lnTo>
                    <a:pt x="42" y="224"/>
                  </a:lnTo>
                  <a:lnTo>
                    <a:pt x="63" y="245"/>
                  </a:lnTo>
                  <a:lnTo>
                    <a:pt x="86" y="259"/>
                  </a:lnTo>
                  <a:lnTo>
                    <a:pt x="114" y="270"/>
                  </a:lnTo>
                  <a:lnTo>
                    <a:pt x="144" y="273"/>
                  </a:lnTo>
                  <a:lnTo>
                    <a:pt x="173" y="270"/>
                  </a:lnTo>
                  <a:lnTo>
                    <a:pt x="200" y="259"/>
                  </a:lnTo>
                  <a:lnTo>
                    <a:pt x="224" y="245"/>
                  </a:lnTo>
                  <a:lnTo>
                    <a:pt x="245" y="224"/>
                  </a:lnTo>
                  <a:lnTo>
                    <a:pt x="259" y="200"/>
                  </a:lnTo>
                  <a:lnTo>
                    <a:pt x="270" y="173"/>
                  </a:lnTo>
                  <a:lnTo>
                    <a:pt x="273" y="144"/>
                  </a:lnTo>
                  <a:lnTo>
                    <a:pt x="270" y="114"/>
                  </a:lnTo>
                  <a:lnTo>
                    <a:pt x="259" y="86"/>
                  </a:lnTo>
                  <a:lnTo>
                    <a:pt x="245" y="63"/>
                  </a:lnTo>
                  <a:lnTo>
                    <a:pt x="224" y="42"/>
                  </a:lnTo>
                  <a:lnTo>
                    <a:pt x="200" y="27"/>
                  </a:lnTo>
                  <a:lnTo>
                    <a:pt x="173" y="17"/>
                  </a:lnTo>
                  <a:lnTo>
                    <a:pt x="144" y="14"/>
                  </a:lnTo>
                  <a:close/>
                  <a:moveTo>
                    <a:pt x="144" y="0"/>
                  </a:moveTo>
                  <a:lnTo>
                    <a:pt x="177" y="2"/>
                  </a:lnTo>
                  <a:lnTo>
                    <a:pt x="207" y="14"/>
                  </a:lnTo>
                  <a:lnTo>
                    <a:pt x="233" y="31"/>
                  </a:lnTo>
                  <a:lnTo>
                    <a:pt x="255" y="54"/>
                  </a:lnTo>
                  <a:lnTo>
                    <a:pt x="272" y="80"/>
                  </a:lnTo>
                  <a:lnTo>
                    <a:pt x="284" y="110"/>
                  </a:lnTo>
                  <a:lnTo>
                    <a:pt x="288" y="144"/>
                  </a:lnTo>
                  <a:lnTo>
                    <a:pt x="284" y="177"/>
                  </a:lnTo>
                  <a:lnTo>
                    <a:pt x="272" y="207"/>
                  </a:lnTo>
                  <a:lnTo>
                    <a:pt x="255" y="233"/>
                  </a:lnTo>
                  <a:lnTo>
                    <a:pt x="233" y="255"/>
                  </a:lnTo>
                  <a:lnTo>
                    <a:pt x="207" y="272"/>
                  </a:lnTo>
                  <a:lnTo>
                    <a:pt x="177" y="284"/>
                  </a:lnTo>
                  <a:lnTo>
                    <a:pt x="144" y="288"/>
                  </a:lnTo>
                  <a:lnTo>
                    <a:pt x="110" y="284"/>
                  </a:lnTo>
                  <a:lnTo>
                    <a:pt x="80" y="272"/>
                  </a:lnTo>
                  <a:lnTo>
                    <a:pt x="54" y="255"/>
                  </a:lnTo>
                  <a:lnTo>
                    <a:pt x="31" y="233"/>
                  </a:lnTo>
                  <a:lnTo>
                    <a:pt x="14" y="207"/>
                  </a:lnTo>
                  <a:lnTo>
                    <a:pt x="2" y="177"/>
                  </a:lnTo>
                  <a:lnTo>
                    <a:pt x="0" y="144"/>
                  </a:lnTo>
                  <a:lnTo>
                    <a:pt x="2" y="110"/>
                  </a:lnTo>
                  <a:lnTo>
                    <a:pt x="14" y="80"/>
                  </a:lnTo>
                  <a:lnTo>
                    <a:pt x="31" y="54"/>
                  </a:lnTo>
                  <a:lnTo>
                    <a:pt x="54" y="31"/>
                  </a:lnTo>
                  <a:lnTo>
                    <a:pt x="80" y="14"/>
                  </a:lnTo>
                  <a:lnTo>
                    <a:pt x="110" y="2"/>
                  </a:lnTo>
                  <a:lnTo>
                    <a:pt x="1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300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cxnSp>
        <p:nvCxnSpPr>
          <p:cNvPr id="69" name="Прямая соединительная линия 68"/>
          <p:cNvCxnSpPr/>
          <p:nvPr/>
        </p:nvCxnSpPr>
        <p:spPr>
          <a:xfrm>
            <a:off x="797711" y="3802653"/>
            <a:ext cx="680767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Прямоугольник 94"/>
          <p:cNvSpPr>
            <a:spLocks noChangeArrowheads="1"/>
          </p:cNvSpPr>
          <p:nvPr/>
        </p:nvSpPr>
        <p:spPr bwMode="auto">
          <a:xfrm>
            <a:off x="754553" y="2210859"/>
            <a:ext cx="810239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prstDash val="sysDash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ru-RU" altLang="ru-RU" sz="1300">
                <a:solidFill>
                  <a:schemeClr val="bg1"/>
                </a:solidFill>
                <a:latin typeface="Arial" pitchFamily="34" charset="0"/>
                <a:cs typeface="Tahoma" pitchFamily="34" charset="0"/>
              </a:rPr>
              <a:t>ФАС</a:t>
            </a:r>
          </a:p>
        </p:txBody>
      </p:sp>
      <p:cxnSp>
        <p:nvCxnSpPr>
          <p:cNvPr id="71" name="Прямая со стрелкой 70"/>
          <p:cNvCxnSpPr>
            <a:endCxn id="44" idx="1"/>
          </p:cNvCxnSpPr>
          <p:nvPr/>
        </p:nvCxnSpPr>
        <p:spPr>
          <a:xfrm>
            <a:off x="1905872" y="2478977"/>
            <a:ext cx="623689" cy="1"/>
          </a:xfrm>
          <a:prstGeom prst="straightConnector1">
            <a:avLst/>
          </a:prstGeom>
          <a:ln w="25400">
            <a:solidFill>
              <a:srgbClr val="8C674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>
            <a:off x="7762215" y="4922462"/>
            <a:ext cx="0" cy="232968"/>
          </a:xfrm>
          <a:prstGeom prst="straightConnector1">
            <a:avLst/>
          </a:prstGeom>
          <a:ln w="25400">
            <a:solidFill>
              <a:srgbClr val="8C674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>
            <a:off x="7634623" y="2171866"/>
            <a:ext cx="489" cy="1483449"/>
          </a:xfrm>
          <a:prstGeom prst="straightConnector1">
            <a:avLst/>
          </a:prstGeom>
          <a:ln w="25400">
            <a:solidFill>
              <a:srgbClr val="8C674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 flipH="1">
            <a:off x="3192231" y="4131107"/>
            <a:ext cx="3943998" cy="1749"/>
          </a:xfrm>
          <a:prstGeom prst="straightConnector1">
            <a:avLst/>
          </a:prstGeom>
          <a:ln w="25400">
            <a:solidFill>
              <a:srgbClr val="8C674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 flipH="1">
            <a:off x="1890558" y="6124273"/>
            <a:ext cx="3920623" cy="0"/>
          </a:xfrm>
          <a:prstGeom prst="straightConnector1">
            <a:avLst/>
          </a:prstGeom>
          <a:ln w="25400">
            <a:solidFill>
              <a:srgbClr val="8C674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Прямоугольник 75"/>
          <p:cNvSpPr/>
          <p:nvPr/>
        </p:nvSpPr>
        <p:spPr>
          <a:xfrm>
            <a:off x="2522600" y="1447150"/>
            <a:ext cx="871494" cy="614223"/>
          </a:xfrm>
          <a:prstGeom prst="rect">
            <a:avLst/>
          </a:prstGeom>
          <a:solidFill>
            <a:srgbClr val="002448"/>
          </a:solidFill>
          <a:ln w="127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СМЭВ</a:t>
            </a:r>
          </a:p>
        </p:txBody>
      </p:sp>
      <p:cxnSp>
        <p:nvCxnSpPr>
          <p:cNvPr id="77" name="Прямая соединительная линия 76"/>
          <p:cNvCxnSpPr/>
          <p:nvPr/>
        </p:nvCxnSpPr>
        <p:spPr>
          <a:xfrm>
            <a:off x="1929538" y="2751585"/>
            <a:ext cx="0" cy="1114703"/>
          </a:xfrm>
          <a:prstGeom prst="line">
            <a:avLst/>
          </a:prstGeom>
          <a:ln w="25400">
            <a:solidFill>
              <a:srgbClr val="8C6746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Прямоугольник 77"/>
          <p:cNvSpPr/>
          <p:nvPr/>
        </p:nvSpPr>
        <p:spPr>
          <a:xfrm>
            <a:off x="2529561" y="2927651"/>
            <a:ext cx="852004" cy="615974"/>
          </a:xfrm>
          <a:prstGeom prst="rect">
            <a:avLst/>
          </a:prstGeom>
          <a:solidFill>
            <a:srgbClr val="002448"/>
          </a:solidFill>
          <a:ln w="127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СМЭВ</a:t>
            </a:r>
          </a:p>
        </p:txBody>
      </p:sp>
      <p:cxnSp>
        <p:nvCxnSpPr>
          <p:cNvPr id="80" name="Прямая соединительная линия 79"/>
          <p:cNvCxnSpPr/>
          <p:nvPr/>
        </p:nvCxnSpPr>
        <p:spPr>
          <a:xfrm>
            <a:off x="3394094" y="3580346"/>
            <a:ext cx="723925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/>
          <p:nvPr/>
        </p:nvCxnSpPr>
        <p:spPr>
          <a:xfrm flipV="1">
            <a:off x="4118019" y="2000165"/>
            <a:ext cx="0" cy="1581932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2" name="Овал 81"/>
          <p:cNvSpPr/>
          <p:nvPr/>
        </p:nvSpPr>
        <p:spPr>
          <a:xfrm>
            <a:off x="9135374" y="5280675"/>
            <a:ext cx="1497968" cy="1387544"/>
          </a:xfrm>
          <a:prstGeom prst="ellipse">
            <a:avLst/>
          </a:prstGeom>
          <a:solidFill>
            <a:srgbClr val="7A0000">
              <a:alpha val="53000"/>
            </a:srgbClr>
          </a:solidFill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600" b="1" cap="all" dirty="0">
              <a:solidFill>
                <a:schemeClr val="bg1"/>
              </a:solidFill>
              <a:latin typeface="Arial" panose="020B0604020202020204" pitchFamily="34" charset="0"/>
              <a:ea typeface="Tahoma" pitchFamily="34" charset="0"/>
              <a:cs typeface="Arial" panose="020B0604020202020204" pitchFamily="34" charset="0"/>
            </a:endParaRPr>
          </a:p>
        </p:txBody>
      </p:sp>
      <p:grpSp>
        <p:nvGrpSpPr>
          <p:cNvPr id="86" name="Группа 85"/>
          <p:cNvGrpSpPr/>
          <p:nvPr/>
        </p:nvGrpSpPr>
        <p:grpSpPr>
          <a:xfrm>
            <a:off x="2739588" y="3948289"/>
            <a:ext cx="389910" cy="597379"/>
            <a:chOff x="6677025" y="3057525"/>
            <a:chExt cx="382587" cy="514350"/>
          </a:xfrm>
          <a:solidFill>
            <a:schemeClr val="bg1"/>
          </a:solidFill>
        </p:grpSpPr>
        <p:sp>
          <p:nvSpPr>
            <p:cNvPr id="87" name="Freeform 823"/>
            <p:cNvSpPr>
              <a:spLocks noEditPoints="1"/>
            </p:cNvSpPr>
            <p:nvPr/>
          </p:nvSpPr>
          <p:spPr bwMode="auto">
            <a:xfrm>
              <a:off x="6677025" y="3057525"/>
              <a:ext cx="382587" cy="514350"/>
            </a:xfrm>
            <a:custGeom>
              <a:avLst/>
              <a:gdLst/>
              <a:ahLst/>
              <a:cxnLst>
                <a:cxn ang="0">
                  <a:pos x="10" y="9"/>
                </a:cxn>
                <a:cxn ang="0">
                  <a:pos x="10" y="314"/>
                </a:cxn>
                <a:cxn ang="0">
                  <a:pos x="230" y="314"/>
                </a:cxn>
                <a:cxn ang="0">
                  <a:pos x="230" y="68"/>
                </a:cxn>
                <a:cxn ang="0">
                  <a:pos x="173" y="9"/>
                </a:cxn>
                <a:cxn ang="0">
                  <a:pos x="10" y="9"/>
                </a:cxn>
                <a:cxn ang="0">
                  <a:pos x="0" y="0"/>
                </a:cxn>
                <a:cxn ang="0">
                  <a:pos x="177" y="0"/>
                </a:cxn>
                <a:cxn ang="0">
                  <a:pos x="241" y="62"/>
                </a:cxn>
                <a:cxn ang="0">
                  <a:pos x="241" y="324"/>
                </a:cxn>
                <a:cxn ang="0">
                  <a:pos x="0" y="324"/>
                </a:cxn>
                <a:cxn ang="0">
                  <a:pos x="0" y="0"/>
                </a:cxn>
              </a:cxnLst>
              <a:rect l="0" t="0" r="r" b="b"/>
              <a:pathLst>
                <a:path w="241" h="324">
                  <a:moveTo>
                    <a:pt x="10" y="9"/>
                  </a:moveTo>
                  <a:lnTo>
                    <a:pt x="10" y="314"/>
                  </a:lnTo>
                  <a:lnTo>
                    <a:pt x="230" y="314"/>
                  </a:lnTo>
                  <a:lnTo>
                    <a:pt x="230" y="68"/>
                  </a:lnTo>
                  <a:lnTo>
                    <a:pt x="173" y="9"/>
                  </a:lnTo>
                  <a:lnTo>
                    <a:pt x="10" y="9"/>
                  </a:lnTo>
                  <a:close/>
                  <a:moveTo>
                    <a:pt x="0" y="0"/>
                  </a:moveTo>
                  <a:lnTo>
                    <a:pt x="177" y="0"/>
                  </a:lnTo>
                  <a:lnTo>
                    <a:pt x="241" y="62"/>
                  </a:lnTo>
                  <a:lnTo>
                    <a:pt x="241" y="324"/>
                  </a:lnTo>
                  <a:lnTo>
                    <a:pt x="0" y="32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  <a:cs typeface="+mn-cs"/>
              </a:endParaRPr>
            </a:p>
          </p:txBody>
        </p:sp>
        <p:sp>
          <p:nvSpPr>
            <p:cNvPr id="88" name="Freeform 824"/>
            <p:cNvSpPr>
              <a:spLocks noEditPoints="1"/>
            </p:cNvSpPr>
            <p:nvPr/>
          </p:nvSpPr>
          <p:spPr bwMode="auto">
            <a:xfrm>
              <a:off x="6946900" y="3059113"/>
              <a:ext cx="109537" cy="109538"/>
            </a:xfrm>
            <a:custGeom>
              <a:avLst/>
              <a:gdLst/>
              <a:ahLst/>
              <a:cxnLst>
                <a:cxn ang="0">
                  <a:pos x="10" y="15"/>
                </a:cxn>
                <a:cxn ang="0">
                  <a:pos x="10" y="59"/>
                </a:cxn>
                <a:cxn ang="0">
                  <a:pos x="53" y="59"/>
                </a:cxn>
                <a:cxn ang="0">
                  <a:pos x="10" y="15"/>
                </a:cxn>
                <a:cxn ang="0">
                  <a:pos x="8" y="0"/>
                </a:cxn>
                <a:cxn ang="0">
                  <a:pos x="69" y="60"/>
                </a:cxn>
                <a:cxn ang="0">
                  <a:pos x="66" y="69"/>
                </a:cxn>
                <a:cxn ang="0">
                  <a:pos x="5" y="69"/>
                </a:cxn>
                <a:cxn ang="0">
                  <a:pos x="0" y="65"/>
                </a:cxn>
                <a:cxn ang="0">
                  <a:pos x="0" y="3"/>
                </a:cxn>
                <a:cxn ang="0">
                  <a:pos x="8" y="0"/>
                </a:cxn>
              </a:cxnLst>
              <a:rect l="0" t="0" r="r" b="b"/>
              <a:pathLst>
                <a:path w="69" h="69">
                  <a:moveTo>
                    <a:pt x="10" y="15"/>
                  </a:moveTo>
                  <a:lnTo>
                    <a:pt x="10" y="59"/>
                  </a:lnTo>
                  <a:lnTo>
                    <a:pt x="53" y="59"/>
                  </a:lnTo>
                  <a:lnTo>
                    <a:pt x="10" y="15"/>
                  </a:lnTo>
                  <a:close/>
                  <a:moveTo>
                    <a:pt x="8" y="0"/>
                  </a:moveTo>
                  <a:lnTo>
                    <a:pt x="69" y="60"/>
                  </a:lnTo>
                  <a:lnTo>
                    <a:pt x="66" y="69"/>
                  </a:lnTo>
                  <a:lnTo>
                    <a:pt x="5" y="69"/>
                  </a:lnTo>
                  <a:lnTo>
                    <a:pt x="0" y="65"/>
                  </a:lnTo>
                  <a:lnTo>
                    <a:pt x="0" y="3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  <a:cs typeface="+mn-cs"/>
              </a:endParaRPr>
            </a:p>
          </p:txBody>
        </p:sp>
        <p:sp>
          <p:nvSpPr>
            <p:cNvPr id="89" name="Rectangle 825"/>
            <p:cNvSpPr>
              <a:spLocks noChangeArrowheads="1"/>
            </p:cNvSpPr>
            <p:nvPr/>
          </p:nvSpPr>
          <p:spPr bwMode="auto">
            <a:xfrm>
              <a:off x="6794500" y="3217863"/>
              <a:ext cx="209550" cy="15875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  <a:cs typeface="+mn-cs"/>
              </a:endParaRPr>
            </a:p>
          </p:txBody>
        </p:sp>
        <p:sp>
          <p:nvSpPr>
            <p:cNvPr id="90" name="Rectangle 826"/>
            <p:cNvSpPr>
              <a:spLocks noChangeArrowheads="1"/>
            </p:cNvSpPr>
            <p:nvPr/>
          </p:nvSpPr>
          <p:spPr bwMode="auto">
            <a:xfrm>
              <a:off x="6794500" y="3251200"/>
              <a:ext cx="163512" cy="17463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  <a:cs typeface="+mn-cs"/>
              </a:endParaRPr>
            </a:p>
          </p:txBody>
        </p:sp>
        <p:sp>
          <p:nvSpPr>
            <p:cNvPr id="91" name="Rectangle 827"/>
            <p:cNvSpPr>
              <a:spLocks noChangeArrowheads="1"/>
            </p:cNvSpPr>
            <p:nvPr/>
          </p:nvSpPr>
          <p:spPr bwMode="auto">
            <a:xfrm>
              <a:off x="6794500" y="3303588"/>
              <a:ext cx="209550" cy="17463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  <a:cs typeface="+mn-cs"/>
              </a:endParaRPr>
            </a:p>
          </p:txBody>
        </p:sp>
        <p:sp>
          <p:nvSpPr>
            <p:cNvPr id="92" name="Rectangle 828"/>
            <p:cNvSpPr>
              <a:spLocks noChangeArrowheads="1"/>
            </p:cNvSpPr>
            <p:nvPr/>
          </p:nvSpPr>
          <p:spPr bwMode="auto">
            <a:xfrm>
              <a:off x="6794500" y="3338513"/>
              <a:ext cx="163512" cy="15875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  <a:cs typeface="+mn-cs"/>
              </a:endParaRPr>
            </a:p>
          </p:txBody>
        </p:sp>
        <p:sp>
          <p:nvSpPr>
            <p:cNvPr id="93" name="Rectangle 829"/>
            <p:cNvSpPr>
              <a:spLocks noChangeArrowheads="1"/>
            </p:cNvSpPr>
            <p:nvPr/>
          </p:nvSpPr>
          <p:spPr bwMode="auto">
            <a:xfrm>
              <a:off x="6794500" y="3392488"/>
              <a:ext cx="209550" cy="15875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  <a:cs typeface="+mn-cs"/>
              </a:endParaRPr>
            </a:p>
          </p:txBody>
        </p:sp>
        <p:sp>
          <p:nvSpPr>
            <p:cNvPr id="94" name="Rectangle 830"/>
            <p:cNvSpPr>
              <a:spLocks noChangeArrowheads="1"/>
            </p:cNvSpPr>
            <p:nvPr/>
          </p:nvSpPr>
          <p:spPr bwMode="auto">
            <a:xfrm>
              <a:off x="6794500" y="3427413"/>
              <a:ext cx="163512" cy="15875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  <a:cs typeface="+mn-cs"/>
              </a:endParaRPr>
            </a:p>
          </p:txBody>
        </p:sp>
        <p:sp>
          <p:nvSpPr>
            <p:cNvPr id="95" name="Freeform 831"/>
            <p:cNvSpPr>
              <a:spLocks noEditPoints="1"/>
            </p:cNvSpPr>
            <p:nvPr/>
          </p:nvSpPr>
          <p:spPr bwMode="auto">
            <a:xfrm>
              <a:off x="6727825" y="3392488"/>
              <a:ext cx="49212" cy="50800"/>
            </a:xfrm>
            <a:custGeom>
              <a:avLst/>
              <a:gdLst/>
              <a:ahLst/>
              <a:cxnLst>
                <a:cxn ang="0">
                  <a:pos x="10" y="10"/>
                </a:cxn>
                <a:cxn ang="0">
                  <a:pos x="10" y="22"/>
                </a:cxn>
                <a:cxn ang="0">
                  <a:pos x="21" y="22"/>
                </a:cxn>
                <a:cxn ang="0">
                  <a:pos x="21" y="10"/>
                </a:cxn>
                <a:cxn ang="0">
                  <a:pos x="10" y="10"/>
                </a:cxn>
                <a:cxn ang="0">
                  <a:pos x="0" y="0"/>
                </a:cxn>
                <a:cxn ang="0">
                  <a:pos x="31" y="0"/>
                </a:cxn>
                <a:cxn ang="0">
                  <a:pos x="31" y="32"/>
                </a:cxn>
                <a:cxn ang="0">
                  <a:pos x="0" y="32"/>
                </a:cxn>
                <a:cxn ang="0">
                  <a:pos x="0" y="0"/>
                </a:cxn>
              </a:cxnLst>
              <a:rect l="0" t="0" r="r" b="b"/>
              <a:pathLst>
                <a:path w="31" h="32">
                  <a:moveTo>
                    <a:pt x="10" y="10"/>
                  </a:moveTo>
                  <a:lnTo>
                    <a:pt x="10" y="22"/>
                  </a:lnTo>
                  <a:lnTo>
                    <a:pt x="21" y="22"/>
                  </a:lnTo>
                  <a:lnTo>
                    <a:pt x="21" y="10"/>
                  </a:lnTo>
                  <a:lnTo>
                    <a:pt x="10" y="10"/>
                  </a:lnTo>
                  <a:close/>
                  <a:moveTo>
                    <a:pt x="0" y="0"/>
                  </a:moveTo>
                  <a:lnTo>
                    <a:pt x="31" y="0"/>
                  </a:lnTo>
                  <a:lnTo>
                    <a:pt x="31" y="32"/>
                  </a:lnTo>
                  <a:lnTo>
                    <a:pt x="0" y="3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  <a:cs typeface="+mn-cs"/>
              </a:endParaRPr>
            </a:p>
          </p:txBody>
        </p:sp>
        <p:sp>
          <p:nvSpPr>
            <p:cNvPr id="96" name="Freeform 832"/>
            <p:cNvSpPr>
              <a:spLocks noEditPoints="1"/>
            </p:cNvSpPr>
            <p:nvPr/>
          </p:nvSpPr>
          <p:spPr bwMode="auto">
            <a:xfrm>
              <a:off x="6727825" y="3113088"/>
              <a:ext cx="163512" cy="52388"/>
            </a:xfrm>
            <a:custGeom>
              <a:avLst/>
              <a:gdLst/>
              <a:ahLst/>
              <a:cxnLst>
                <a:cxn ang="0">
                  <a:pos x="10" y="10"/>
                </a:cxn>
                <a:cxn ang="0">
                  <a:pos x="10" y="22"/>
                </a:cxn>
                <a:cxn ang="0">
                  <a:pos x="92" y="22"/>
                </a:cxn>
                <a:cxn ang="0">
                  <a:pos x="92" y="10"/>
                </a:cxn>
                <a:cxn ang="0">
                  <a:pos x="10" y="10"/>
                </a:cxn>
                <a:cxn ang="0">
                  <a:pos x="0" y="0"/>
                </a:cxn>
                <a:cxn ang="0">
                  <a:pos x="103" y="0"/>
                </a:cxn>
                <a:cxn ang="0">
                  <a:pos x="103" y="33"/>
                </a:cxn>
                <a:cxn ang="0">
                  <a:pos x="0" y="33"/>
                </a:cxn>
                <a:cxn ang="0">
                  <a:pos x="0" y="0"/>
                </a:cxn>
              </a:cxnLst>
              <a:rect l="0" t="0" r="r" b="b"/>
              <a:pathLst>
                <a:path w="103" h="33">
                  <a:moveTo>
                    <a:pt x="10" y="10"/>
                  </a:moveTo>
                  <a:lnTo>
                    <a:pt x="10" y="22"/>
                  </a:lnTo>
                  <a:lnTo>
                    <a:pt x="92" y="22"/>
                  </a:lnTo>
                  <a:lnTo>
                    <a:pt x="92" y="10"/>
                  </a:lnTo>
                  <a:lnTo>
                    <a:pt x="10" y="10"/>
                  </a:lnTo>
                  <a:close/>
                  <a:moveTo>
                    <a:pt x="0" y="0"/>
                  </a:moveTo>
                  <a:lnTo>
                    <a:pt x="103" y="0"/>
                  </a:lnTo>
                  <a:lnTo>
                    <a:pt x="103" y="33"/>
                  </a:lnTo>
                  <a:lnTo>
                    <a:pt x="0" y="3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  <a:cs typeface="+mn-cs"/>
              </a:endParaRPr>
            </a:p>
          </p:txBody>
        </p:sp>
        <p:sp>
          <p:nvSpPr>
            <p:cNvPr id="97" name="Freeform 833"/>
            <p:cNvSpPr>
              <a:spLocks/>
            </p:cNvSpPr>
            <p:nvPr/>
          </p:nvSpPr>
          <p:spPr bwMode="auto">
            <a:xfrm>
              <a:off x="6731000" y="3208338"/>
              <a:ext cx="50800" cy="50800"/>
            </a:xfrm>
            <a:custGeom>
              <a:avLst/>
              <a:gdLst/>
              <a:ahLst/>
              <a:cxnLst>
                <a:cxn ang="0">
                  <a:pos x="24" y="0"/>
                </a:cxn>
                <a:cxn ang="0">
                  <a:pos x="32" y="7"/>
                </a:cxn>
                <a:cxn ang="0">
                  <a:pos x="12" y="32"/>
                </a:cxn>
                <a:cxn ang="0">
                  <a:pos x="0" y="21"/>
                </a:cxn>
                <a:cxn ang="0">
                  <a:pos x="7" y="14"/>
                </a:cxn>
                <a:cxn ang="0">
                  <a:pos x="10" y="17"/>
                </a:cxn>
                <a:cxn ang="0">
                  <a:pos x="24" y="0"/>
                </a:cxn>
              </a:cxnLst>
              <a:rect l="0" t="0" r="r" b="b"/>
              <a:pathLst>
                <a:path w="32" h="32">
                  <a:moveTo>
                    <a:pt x="24" y="0"/>
                  </a:moveTo>
                  <a:lnTo>
                    <a:pt x="32" y="7"/>
                  </a:lnTo>
                  <a:lnTo>
                    <a:pt x="12" y="32"/>
                  </a:lnTo>
                  <a:lnTo>
                    <a:pt x="0" y="21"/>
                  </a:lnTo>
                  <a:lnTo>
                    <a:pt x="7" y="14"/>
                  </a:lnTo>
                  <a:lnTo>
                    <a:pt x="10" y="17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  <a:cs typeface="+mn-cs"/>
              </a:endParaRPr>
            </a:p>
          </p:txBody>
        </p:sp>
        <p:sp>
          <p:nvSpPr>
            <p:cNvPr id="98" name="Freeform 834"/>
            <p:cNvSpPr>
              <a:spLocks/>
            </p:cNvSpPr>
            <p:nvPr/>
          </p:nvSpPr>
          <p:spPr bwMode="auto">
            <a:xfrm>
              <a:off x="6731000" y="3297238"/>
              <a:ext cx="50800" cy="50800"/>
            </a:xfrm>
            <a:custGeom>
              <a:avLst/>
              <a:gdLst/>
              <a:ahLst/>
              <a:cxnLst>
                <a:cxn ang="0">
                  <a:pos x="24" y="0"/>
                </a:cxn>
                <a:cxn ang="0">
                  <a:pos x="32" y="6"/>
                </a:cxn>
                <a:cxn ang="0">
                  <a:pos x="12" y="32"/>
                </a:cxn>
                <a:cxn ang="0">
                  <a:pos x="0" y="22"/>
                </a:cxn>
                <a:cxn ang="0">
                  <a:pos x="7" y="13"/>
                </a:cxn>
                <a:cxn ang="0">
                  <a:pos x="10" y="18"/>
                </a:cxn>
                <a:cxn ang="0">
                  <a:pos x="24" y="0"/>
                </a:cxn>
              </a:cxnLst>
              <a:rect l="0" t="0" r="r" b="b"/>
              <a:pathLst>
                <a:path w="32" h="32">
                  <a:moveTo>
                    <a:pt x="24" y="0"/>
                  </a:moveTo>
                  <a:lnTo>
                    <a:pt x="32" y="6"/>
                  </a:lnTo>
                  <a:lnTo>
                    <a:pt x="12" y="32"/>
                  </a:lnTo>
                  <a:lnTo>
                    <a:pt x="0" y="22"/>
                  </a:lnTo>
                  <a:lnTo>
                    <a:pt x="7" y="13"/>
                  </a:lnTo>
                  <a:lnTo>
                    <a:pt x="10" y="18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  <a:cs typeface="+mn-cs"/>
              </a:endParaRPr>
            </a:p>
          </p:txBody>
        </p:sp>
      </p:grpSp>
      <p:sp>
        <p:nvSpPr>
          <p:cNvPr id="99" name="Прямоугольник 111"/>
          <p:cNvSpPr>
            <a:spLocks noChangeArrowheads="1"/>
          </p:cNvSpPr>
          <p:nvPr/>
        </p:nvSpPr>
        <p:spPr bwMode="auto">
          <a:xfrm>
            <a:off x="9304028" y="6116641"/>
            <a:ext cx="116647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ru-RU" altLang="ru-RU" sz="2000" dirty="0">
                <a:solidFill>
                  <a:schemeClr val="bg1"/>
                </a:solidFill>
                <a:latin typeface="Arial" pitchFamily="34" charset="0"/>
                <a:cs typeface="Tahoma" pitchFamily="34" charset="0"/>
              </a:rPr>
              <a:t>ИАС ЦС</a:t>
            </a:r>
          </a:p>
        </p:txBody>
      </p:sp>
      <p:sp>
        <p:nvSpPr>
          <p:cNvPr id="102" name="Скругленный прямоугольник 101"/>
          <p:cNvSpPr/>
          <p:nvPr/>
        </p:nvSpPr>
        <p:spPr>
          <a:xfrm>
            <a:off x="9278008" y="5624845"/>
            <a:ext cx="1218514" cy="499428"/>
          </a:xfrm>
          <a:prstGeom prst="roundRect">
            <a:avLst/>
          </a:prstGeom>
          <a:solidFill>
            <a:srgbClr val="2E75B6"/>
          </a:solidFill>
          <a:ln/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ts val="1425"/>
              </a:lnSpc>
              <a:defRPr/>
            </a:pPr>
            <a:r>
              <a:rPr lang="ru-RU" sz="1300" dirty="0" smtClean="0">
                <a:solidFill>
                  <a:schemeClr val="bg1"/>
                </a:solidFill>
                <a:latin typeface="Arial" charset="0"/>
                <a:cs typeface="Tahoma" pitchFamily="34" charset="0"/>
              </a:rPr>
              <a:t>Расчет сметных цен</a:t>
            </a:r>
          </a:p>
        </p:txBody>
      </p:sp>
      <p:sp>
        <p:nvSpPr>
          <p:cNvPr id="103" name="Нижний колонтитул 16"/>
          <p:cNvSpPr txBox="1">
            <a:spLocks/>
          </p:cNvSpPr>
          <p:nvPr/>
        </p:nvSpPr>
        <p:spPr>
          <a:xfrm>
            <a:off x="306000" y="6814801"/>
            <a:ext cx="965443" cy="191900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113" kern="1200">
                <a:solidFill>
                  <a:srgbClr val="9D2235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gge.ru</a:t>
            </a:r>
            <a:endParaRPr lang="ru-RU" dirty="0"/>
          </a:p>
        </p:txBody>
      </p:sp>
      <p:cxnSp>
        <p:nvCxnSpPr>
          <p:cNvPr id="107" name="Прямая со стрелкой 106"/>
          <p:cNvCxnSpPr/>
          <p:nvPr/>
        </p:nvCxnSpPr>
        <p:spPr>
          <a:xfrm>
            <a:off x="1929538" y="3222675"/>
            <a:ext cx="623689" cy="1"/>
          </a:xfrm>
          <a:prstGeom prst="straightConnector1">
            <a:avLst/>
          </a:prstGeom>
          <a:ln w="25400">
            <a:solidFill>
              <a:srgbClr val="8C674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 стрелкой 107"/>
          <p:cNvCxnSpPr/>
          <p:nvPr/>
        </p:nvCxnSpPr>
        <p:spPr>
          <a:xfrm flipV="1">
            <a:off x="3923116" y="1770149"/>
            <a:ext cx="0" cy="1465489"/>
          </a:xfrm>
          <a:prstGeom prst="straightConnector1">
            <a:avLst/>
          </a:prstGeom>
          <a:ln w="25400">
            <a:solidFill>
              <a:srgbClr val="8C674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/>
          <p:cNvCxnSpPr>
            <a:stCxn id="78" idx="3"/>
          </p:cNvCxnSpPr>
          <p:nvPr/>
        </p:nvCxnSpPr>
        <p:spPr>
          <a:xfrm>
            <a:off x="3381565" y="3235638"/>
            <a:ext cx="541551" cy="0"/>
          </a:xfrm>
          <a:prstGeom prst="line">
            <a:avLst/>
          </a:prstGeom>
          <a:ln w="25400">
            <a:solidFill>
              <a:srgbClr val="8C6746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 стрелкой 133"/>
          <p:cNvCxnSpPr/>
          <p:nvPr/>
        </p:nvCxnSpPr>
        <p:spPr>
          <a:xfrm>
            <a:off x="8741615" y="5669370"/>
            <a:ext cx="519141" cy="173163"/>
          </a:xfrm>
          <a:prstGeom prst="straightConnector1">
            <a:avLst/>
          </a:prstGeom>
          <a:ln w="25400">
            <a:solidFill>
              <a:srgbClr val="8C674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Прямая со стрелкой 135"/>
          <p:cNvCxnSpPr>
            <a:endCxn id="45" idx="3"/>
          </p:cNvCxnSpPr>
          <p:nvPr/>
        </p:nvCxnSpPr>
        <p:spPr>
          <a:xfrm flipH="1">
            <a:off x="8198414" y="5916543"/>
            <a:ext cx="1062342" cy="215431"/>
          </a:xfrm>
          <a:prstGeom prst="straightConnector1">
            <a:avLst/>
          </a:prstGeom>
          <a:ln w="25400">
            <a:solidFill>
              <a:srgbClr val="8C674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6708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gge.ru</a:t>
            </a:r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D0F05-9152-48D7-BAD1-3C9B5094FDFC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67296" y="3652180"/>
            <a:ext cx="10302006" cy="695534"/>
          </a:xfrm>
          <a:prstGeom prst="rect">
            <a:avLst/>
          </a:prstGeom>
          <a:solidFill>
            <a:srgbClr val="002448">
              <a:alpha val="42000"/>
            </a:srgbClr>
          </a:solidFill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cap="all">
              <a:solidFill>
                <a:schemeClr val="bg1"/>
              </a:solidFill>
              <a:latin typeface="Arial" panose="020B0604020202020204" pitchFamily="34" charset="0"/>
              <a:ea typeface="Tahoma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67295" y="4483741"/>
            <a:ext cx="4616413" cy="843468"/>
          </a:xfrm>
          <a:prstGeom prst="rect">
            <a:avLst/>
          </a:prstGeom>
          <a:solidFill>
            <a:srgbClr val="002448">
              <a:alpha val="42000"/>
            </a:srgbClr>
          </a:solidFill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cap="all">
              <a:solidFill>
                <a:schemeClr val="bg1"/>
              </a:solidFill>
              <a:latin typeface="Arial" panose="020B0604020202020204" pitchFamily="34" charset="0"/>
              <a:ea typeface="Tahoma" pitchFamily="34" charset="0"/>
              <a:cs typeface="Arial" panose="020B0604020202020204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267296" y="949943"/>
            <a:ext cx="4961669" cy="964457"/>
          </a:xfrm>
          <a:prstGeom prst="rect">
            <a:avLst/>
          </a:prstGeom>
          <a:solidFill>
            <a:srgbClr val="002448">
              <a:alpha val="42000"/>
            </a:srgbClr>
          </a:solidFill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cap="all">
              <a:solidFill>
                <a:schemeClr val="bg1"/>
              </a:solidFill>
              <a:latin typeface="Arial" panose="020B0604020202020204" pitchFamily="34" charset="0"/>
              <a:ea typeface="Tahoma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 25"/>
          <p:cNvSpPr>
            <a:spLocks noChangeArrowheads="1"/>
          </p:cNvSpPr>
          <p:nvPr/>
        </p:nvSpPr>
        <p:spPr bwMode="auto">
          <a:xfrm>
            <a:off x="340678" y="295738"/>
            <a:ext cx="8711167" cy="63697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defTabSz="1007943">
              <a:lnSpc>
                <a:spcPts val="2000"/>
              </a:lnSpc>
              <a:buFont typeface="Arial" panose="020B0604020202020204" pitchFamily="34" charset="0"/>
              <a:buNone/>
            </a:pPr>
            <a:r>
              <a:rPr lang="ru-RU" altLang="ru-RU" dirty="0">
                <a:solidFill>
                  <a:srgbClr val="9D2235"/>
                </a:solidFill>
                <a:cs typeface="Arial" panose="020B0604020202020204" pitchFamily="34" charset="0"/>
              </a:rPr>
              <a:t>СХЕМА ИНФОРМАЦИОННЫХ ПОТОКОВ ПРИ ОРГАНИЗАЦИИ МОНИТОРИНГА ЦЕН СТРОИТЕЛЬНЫХ РЕСУРСОВ</a:t>
            </a:r>
          </a:p>
        </p:txBody>
      </p:sp>
      <p:sp>
        <p:nvSpPr>
          <p:cNvPr id="41" name="Прямоугольник 1"/>
          <p:cNvSpPr>
            <a:spLocks noChangeArrowheads="1"/>
          </p:cNvSpPr>
          <p:nvPr/>
        </p:nvSpPr>
        <p:spPr bwMode="auto">
          <a:xfrm>
            <a:off x="291256" y="1214799"/>
            <a:ext cx="38504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800" dirty="0">
                <a:solidFill>
                  <a:schemeClr val="bg1"/>
                </a:solidFill>
                <a:latin typeface="Arial" pitchFamily="34" charset="0"/>
                <a:cs typeface="Tahoma" pitchFamily="34" charset="0"/>
              </a:rPr>
              <a:t>1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2950621" y="1465144"/>
            <a:ext cx="995397" cy="384983"/>
          </a:xfrm>
          <a:prstGeom prst="rect">
            <a:avLst/>
          </a:prstGeom>
          <a:solidFill>
            <a:srgbClr val="2E74B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3" name="Прямоугольник 20"/>
          <p:cNvSpPr>
            <a:spLocks noChangeArrowheads="1"/>
          </p:cNvSpPr>
          <p:nvPr/>
        </p:nvSpPr>
        <p:spPr bwMode="auto">
          <a:xfrm>
            <a:off x="3006175" y="1461272"/>
            <a:ext cx="89960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16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Росстат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2950621" y="1026426"/>
            <a:ext cx="995397" cy="384983"/>
          </a:xfrm>
          <a:prstGeom prst="rect">
            <a:avLst/>
          </a:prstGeom>
          <a:solidFill>
            <a:srgbClr val="2E74B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5" name="Прямоугольник 21"/>
          <p:cNvSpPr>
            <a:spLocks noChangeArrowheads="1"/>
          </p:cNvSpPr>
          <p:nvPr/>
        </p:nvSpPr>
        <p:spPr bwMode="auto">
          <a:xfrm>
            <a:off x="3153037" y="1052058"/>
            <a:ext cx="58221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16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ФТС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267295" y="2200502"/>
            <a:ext cx="10302007" cy="1301823"/>
          </a:xfrm>
          <a:prstGeom prst="rect">
            <a:avLst/>
          </a:prstGeom>
          <a:solidFill>
            <a:srgbClr val="002448">
              <a:alpha val="42000"/>
            </a:srgbClr>
          </a:solidFill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cap="all">
              <a:solidFill>
                <a:schemeClr val="bg1"/>
              </a:solidFill>
              <a:latin typeface="Arial" panose="020B0604020202020204" pitchFamily="34" charset="0"/>
              <a:ea typeface="Tahoma" pitchFamily="34" charset="0"/>
              <a:cs typeface="Arial" panose="020B0604020202020204" pitchFamily="34" charset="0"/>
            </a:endParaRPr>
          </a:p>
        </p:txBody>
      </p:sp>
      <p:sp>
        <p:nvSpPr>
          <p:cNvPr id="47" name="Прямоугольник 1"/>
          <p:cNvSpPr>
            <a:spLocks noChangeArrowheads="1"/>
          </p:cNvSpPr>
          <p:nvPr/>
        </p:nvSpPr>
        <p:spPr bwMode="auto">
          <a:xfrm>
            <a:off x="309355" y="2618734"/>
            <a:ext cx="38504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800">
                <a:solidFill>
                  <a:schemeClr val="bg1"/>
                </a:solidFill>
                <a:latin typeface="Arial" pitchFamily="34" charset="0"/>
                <a:cs typeface="Tahoma" pitchFamily="34" charset="0"/>
              </a:rPr>
              <a:t>2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652925" y="1011068"/>
            <a:ext cx="1958773" cy="829248"/>
          </a:xfrm>
          <a:prstGeom prst="rect">
            <a:avLst/>
          </a:prstGeom>
          <a:solidFill>
            <a:srgbClr val="0095FA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9" name="Прямоугольник 21"/>
          <p:cNvSpPr>
            <a:spLocks noChangeArrowheads="1"/>
          </p:cNvSpPr>
          <p:nvPr/>
        </p:nvSpPr>
        <p:spPr bwMode="auto">
          <a:xfrm>
            <a:off x="723925" y="1000692"/>
            <a:ext cx="182234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12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Запрос на предоставление перечня  юридических лиц по ОКВЭД/ТН ВЭД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2741169" y="2258250"/>
            <a:ext cx="1646929" cy="345801"/>
          </a:xfrm>
          <a:prstGeom prst="rect">
            <a:avLst/>
          </a:prstGeom>
          <a:solidFill>
            <a:srgbClr val="2E74B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4471629" y="2265496"/>
            <a:ext cx="1316986" cy="351489"/>
          </a:xfrm>
          <a:prstGeom prst="rect">
            <a:avLst/>
          </a:prstGeom>
          <a:solidFill>
            <a:srgbClr val="2E74B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2" name="Прямоугольник 14"/>
          <p:cNvSpPr>
            <a:spLocks noChangeArrowheads="1"/>
          </p:cNvSpPr>
          <p:nvPr/>
        </p:nvSpPr>
        <p:spPr bwMode="auto">
          <a:xfrm>
            <a:off x="2741169" y="2576593"/>
            <a:ext cx="1646930" cy="861774"/>
          </a:xfrm>
          <a:prstGeom prst="rect">
            <a:avLst/>
          </a:prstGeom>
          <a:solidFill>
            <a:schemeClr val="accent1">
              <a:lumMod val="50000"/>
            </a:schemeClr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Перечень производителей </a:t>
            </a:r>
            <a:r>
              <a:rPr lang="ru-RU" sz="1000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(</a:t>
            </a:r>
            <a:r>
              <a:rPr lang="ru-RU" sz="10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по ОКВЭД</a:t>
            </a:r>
            <a:r>
              <a:rPr lang="ru-RU" sz="1000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) Перечень </a:t>
            </a:r>
            <a:r>
              <a:rPr lang="ru-RU" sz="10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поставщиков услуг аренды ЖД-вагонов</a:t>
            </a:r>
          </a:p>
        </p:txBody>
      </p:sp>
      <p:sp>
        <p:nvSpPr>
          <p:cNvPr id="53" name="Прямоугольник 32"/>
          <p:cNvSpPr>
            <a:spLocks noChangeArrowheads="1"/>
          </p:cNvSpPr>
          <p:nvPr/>
        </p:nvSpPr>
        <p:spPr bwMode="auto">
          <a:xfrm>
            <a:off x="4471630" y="2579456"/>
            <a:ext cx="1316986" cy="553998"/>
          </a:xfrm>
          <a:prstGeom prst="rect">
            <a:avLst/>
          </a:prstGeom>
          <a:solidFill>
            <a:schemeClr val="accent1">
              <a:lumMod val="50000"/>
            </a:schemeClr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Перечень </a:t>
            </a:r>
            <a:r>
              <a:rPr lang="ru-RU" sz="1000" dirty="0" err="1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юр.лиц</a:t>
            </a:r>
            <a:r>
              <a:rPr lang="ru-RU" sz="10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 ввоз продукции                     (по ТН ВЭД) </a:t>
            </a:r>
          </a:p>
        </p:txBody>
      </p:sp>
      <p:sp>
        <p:nvSpPr>
          <p:cNvPr id="54" name="Прямоугольник 36"/>
          <p:cNvSpPr>
            <a:spLocks noChangeArrowheads="1"/>
          </p:cNvSpPr>
          <p:nvPr/>
        </p:nvSpPr>
        <p:spPr bwMode="auto">
          <a:xfrm>
            <a:off x="9319140" y="2616985"/>
            <a:ext cx="1063613" cy="507831"/>
          </a:xfrm>
          <a:prstGeom prst="rect">
            <a:avLst/>
          </a:prstGeom>
          <a:solidFill>
            <a:srgbClr val="BEBABA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  <a:cs typeface="Tahoma" pitchFamily="34" charset="0"/>
              </a:rPr>
              <a:t>до 3.07.2017, </a:t>
            </a:r>
          </a:p>
          <a:p>
            <a:r>
              <a:rPr lang="ru-RU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  <a:cs typeface="Tahoma" pitchFamily="34" charset="0"/>
              </a:rPr>
              <a:t>с 2018 – до </a:t>
            </a:r>
          </a:p>
          <a:p>
            <a:r>
              <a:rPr lang="ru-RU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  <a:cs typeface="Tahoma" pitchFamily="34" charset="0"/>
              </a:rPr>
              <a:t>5.11., ежегодно</a:t>
            </a:r>
          </a:p>
        </p:txBody>
      </p:sp>
      <p:sp>
        <p:nvSpPr>
          <p:cNvPr id="55" name="Прямоугольник 1"/>
          <p:cNvSpPr>
            <a:spLocks noChangeArrowheads="1"/>
          </p:cNvSpPr>
          <p:nvPr/>
        </p:nvSpPr>
        <p:spPr bwMode="auto">
          <a:xfrm>
            <a:off x="273158" y="4629483"/>
            <a:ext cx="38504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800" dirty="0">
                <a:solidFill>
                  <a:schemeClr val="bg1"/>
                </a:solidFill>
                <a:latin typeface="Arial" pitchFamily="34" charset="0"/>
                <a:cs typeface="Tahoma" pitchFamily="34" charset="0"/>
              </a:rPr>
              <a:t>4</a:t>
            </a:r>
          </a:p>
        </p:txBody>
      </p:sp>
      <p:sp>
        <p:nvSpPr>
          <p:cNvPr id="56" name="Прямоугольник 20"/>
          <p:cNvSpPr>
            <a:spLocks noChangeArrowheads="1"/>
          </p:cNvSpPr>
          <p:nvPr/>
        </p:nvSpPr>
        <p:spPr bwMode="auto">
          <a:xfrm>
            <a:off x="3118313" y="2242501"/>
            <a:ext cx="89960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16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Росстат</a:t>
            </a:r>
          </a:p>
        </p:txBody>
      </p:sp>
      <p:sp>
        <p:nvSpPr>
          <p:cNvPr id="57" name="Прямоугольник 21"/>
          <p:cNvSpPr>
            <a:spLocks noChangeArrowheads="1"/>
          </p:cNvSpPr>
          <p:nvPr/>
        </p:nvSpPr>
        <p:spPr bwMode="auto">
          <a:xfrm>
            <a:off x="4826487" y="2265497"/>
            <a:ext cx="58221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16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ФТС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5911125" y="2286496"/>
            <a:ext cx="1550870" cy="317555"/>
          </a:xfrm>
          <a:prstGeom prst="rect">
            <a:avLst/>
          </a:prstGeom>
          <a:solidFill>
            <a:srgbClr val="2E74B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7551093" y="2277746"/>
            <a:ext cx="1705400" cy="326305"/>
          </a:xfrm>
          <a:prstGeom prst="rect">
            <a:avLst/>
          </a:prstGeom>
          <a:solidFill>
            <a:srgbClr val="2E74B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0" name="Прямоугольник 5"/>
          <p:cNvSpPr>
            <a:spLocks noChangeArrowheads="1"/>
          </p:cNvSpPr>
          <p:nvPr/>
        </p:nvSpPr>
        <p:spPr bwMode="auto">
          <a:xfrm>
            <a:off x="5925046" y="2280999"/>
            <a:ext cx="153694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1400" dirty="0" err="1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Росморречфлот</a:t>
            </a:r>
            <a:endParaRPr lang="ru-RU" altLang="ru-RU" sz="14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61" name="Прямоугольник 22"/>
          <p:cNvSpPr>
            <a:spLocks noChangeArrowheads="1"/>
          </p:cNvSpPr>
          <p:nvPr/>
        </p:nvSpPr>
        <p:spPr bwMode="auto">
          <a:xfrm>
            <a:off x="7716761" y="2268996"/>
            <a:ext cx="133508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16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Росавиация</a:t>
            </a:r>
          </a:p>
        </p:txBody>
      </p:sp>
      <p:sp>
        <p:nvSpPr>
          <p:cNvPr id="62" name="Прямоугольник 36"/>
          <p:cNvSpPr>
            <a:spLocks noChangeArrowheads="1"/>
          </p:cNvSpPr>
          <p:nvPr/>
        </p:nvSpPr>
        <p:spPr bwMode="auto">
          <a:xfrm>
            <a:off x="5887458" y="2577706"/>
            <a:ext cx="1574536" cy="781752"/>
          </a:xfrm>
          <a:prstGeom prst="rect">
            <a:avLst/>
          </a:prstGeom>
          <a:solidFill>
            <a:schemeClr val="accent1">
              <a:lumMod val="50000"/>
            </a:schemeClr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2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Перечень перевозчиков   речным  и морским транспортом</a:t>
            </a:r>
          </a:p>
        </p:txBody>
      </p:sp>
      <p:sp>
        <p:nvSpPr>
          <p:cNvPr id="63" name="Прямоугольник 38"/>
          <p:cNvSpPr>
            <a:spLocks noChangeArrowheads="1"/>
          </p:cNvSpPr>
          <p:nvPr/>
        </p:nvSpPr>
        <p:spPr bwMode="auto">
          <a:xfrm>
            <a:off x="7551093" y="2593455"/>
            <a:ext cx="1705400" cy="769441"/>
          </a:xfrm>
          <a:prstGeom prst="rect">
            <a:avLst/>
          </a:prstGeom>
          <a:solidFill>
            <a:schemeClr val="accent1">
              <a:lumMod val="50000"/>
            </a:schemeClr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Перечень                 перевозчиков  воздушным транспортом</a:t>
            </a:r>
          </a:p>
        </p:txBody>
      </p:sp>
      <p:cxnSp>
        <p:nvCxnSpPr>
          <p:cNvPr id="64" name="Прямая со стрелкой 63"/>
          <p:cNvCxnSpPr/>
          <p:nvPr/>
        </p:nvCxnSpPr>
        <p:spPr>
          <a:xfrm>
            <a:off x="1546694" y="1850127"/>
            <a:ext cx="0" cy="412982"/>
          </a:xfrm>
          <a:prstGeom prst="straightConnector1">
            <a:avLst/>
          </a:prstGeom>
          <a:ln w="31750">
            <a:solidFill>
              <a:srgbClr val="A77B53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>
            <a:off x="1595772" y="3276186"/>
            <a:ext cx="0" cy="463730"/>
          </a:xfrm>
          <a:prstGeom prst="straightConnector1">
            <a:avLst/>
          </a:prstGeom>
          <a:ln w="31750">
            <a:solidFill>
              <a:srgbClr val="A77B53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1"/>
          <p:cNvSpPr>
            <a:spLocks noChangeArrowheads="1"/>
          </p:cNvSpPr>
          <p:nvPr/>
        </p:nvSpPr>
        <p:spPr bwMode="auto">
          <a:xfrm>
            <a:off x="323426" y="3710668"/>
            <a:ext cx="38504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800" dirty="0">
                <a:solidFill>
                  <a:schemeClr val="bg1"/>
                </a:solidFill>
                <a:latin typeface="Arial" pitchFamily="34" charset="0"/>
                <a:cs typeface="Tahoma" pitchFamily="34" charset="0"/>
              </a:rPr>
              <a:t>3</a:t>
            </a:r>
          </a:p>
        </p:txBody>
      </p:sp>
      <p:sp>
        <p:nvSpPr>
          <p:cNvPr id="67" name="Прямоугольник 66"/>
          <p:cNvSpPr/>
          <p:nvPr/>
        </p:nvSpPr>
        <p:spPr>
          <a:xfrm>
            <a:off x="718357" y="3757174"/>
            <a:ext cx="7683349" cy="397024"/>
          </a:xfrm>
          <a:prstGeom prst="rect">
            <a:avLst/>
          </a:prstGeom>
          <a:solidFill>
            <a:srgbClr val="0095FA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8" name="Прямоугольник 21"/>
          <p:cNvSpPr>
            <a:spLocks noChangeArrowheads="1"/>
          </p:cNvSpPr>
          <p:nvPr/>
        </p:nvSpPr>
        <p:spPr bwMode="auto">
          <a:xfrm>
            <a:off x="718357" y="3786039"/>
            <a:ext cx="768334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14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Публикация перечня юридических лиц во ФГИС ЦС</a:t>
            </a:r>
          </a:p>
        </p:txBody>
      </p:sp>
      <p:cxnSp>
        <p:nvCxnSpPr>
          <p:cNvPr id="69" name="Прямая со стрелкой 68"/>
          <p:cNvCxnSpPr/>
          <p:nvPr/>
        </p:nvCxnSpPr>
        <p:spPr>
          <a:xfrm>
            <a:off x="1566513" y="4154198"/>
            <a:ext cx="0" cy="442732"/>
          </a:xfrm>
          <a:prstGeom prst="straightConnector1">
            <a:avLst/>
          </a:prstGeom>
          <a:ln w="31750">
            <a:solidFill>
              <a:srgbClr val="A77B53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>
          <a:xfrm>
            <a:off x="2682699" y="5902933"/>
            <a:ext cx="179589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Прямоугольник 70"/>
          <p:cNvSpPr/>
          <p:nvPr/>
        </p:nvSpPr>
        <p:spPr>
          <a:xfrm>
            <a:off x="5500437" y="4440611"/>
            <a:ext cx="5045199" cy="586963"/>
          </a:xfrm>
          <a:prstGeom prst="rect">
            <a:avLst/>
          </a:prstGeom>
          <a:solidFill>
            <a:srgbClr val="002448">
              <a:alpha val="42000"/>
            </a:srgbClr>
          </a:solidFill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cap="all">
              <a:solidFill>
                <a:schemeClr val="bg1"/>
              </a:solidFill>
              <a:latin typeface="Arial" panose="020B0604020202020204" pitchFamily="34" charset="0"/>
              <a:ea typeface="Tahoma" pitchFamily="34" charset="0"/>
              <a:cs typeface="Arial" panose="020B0604020202020204" pitchFamily="34" charset="0"/>
            </a:endParaRPr>
          </a:p>
        </p:txBody>
      </p:sp>
      <p:sp>
        <p:nvSpPr>
          <p:cNvPr id="72" name="Прямоугольник 1"/>
          <p:cNvSpPr>
            <a:spLocks noChangeArrowheads="1"/>
          </p:cNvSpPr>
          <p:nvPr/>
        </p:nvSpPr>
        <p:spPr bwMode="auto">
          <a:xfrm>
            <a:off x="5539711" y="4504354"/>
            <a:ext cx="38504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800" dirty="0">
                <a:solidFill>
                  <a:schemeClr val="bg1"/>
                </a:solidFill>
                <a:latin typeface="Arial" pitchFamily="34" charset="0"/>
                <a:cs typeface="Tahoma" pitchFamily="34" charset="0"/>
              </a:rPr>
              <a:t>6</a:t>
            </a:r>
          </a:p>
        </p:txBody>
      </p:sp>
      <p:sp>
        <p:nvSpPr>
          <p:cNvPr id="73" name="Прямоугольник 72"/>
          <p:cNvSpPr/>
          <p:nvPr/>
        </p:nvSpPr>
        <p:spPr>
          <a:xfrm>
            <a:off x="5932008" y="4547750"/>
            <a:ext cx="4449353" cy="357725"/>
          </a:xfrm>
          <a:prstGeom prst="rect">
            <a:avLst/>
          </a:prstGeom>
          <a:solidFill>
            <a:srgbClr val="0095FA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4" name="Прямоугольник 21"/>
          <p:cNvSpPr>
            <a:spLocks noChangeArrowheads="1"/>
          </p:cNvSpPr>
          <p:nvPr/>
        </p:nvSpPr>
        <p:spPr bwMode="auto">
          <a:xfrm>
            <a:off x="6772927" y="4562843"/>
            <a:ext cx="289728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14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Расчет сметных цен в ИАС ЦС</a:t>
            </a:r>
          </a:p>
        </p:txBody>
      </p:sp>
      <p:sp>
        <p:nvSpPr>
          <p:cNvPr id="75" name="Прямоугольник 74"/>
          <p:cNvSpPr/>
          <p:nvPr/>
        </p:nvSpPr>
        <p:spPr>
          <a:xfrm>
            <a:off x="5517143" y="5276452"/>
            <a:ext cx="5028493" cy="1442166"/>
          </a:xfrm>
          <a:prstGeom prst="rect">
            <a:avLst/>
          </a:prstGeom>
          <a:solidFill>
            <a:srgbClr val="002448">
              <a:alpha val="42000"/>
            </a:srgbClr>
          </a:solidFill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cap="all">
              <a:solidFill>
                <a:schemeClr val="bg1"/>
              </a:solidFill>
              <a:latin typeface="Arial" panose="020B0604020202020204" pitchFamily="34" charset="0"/>
              <a:ea typeface="Tahoma" pitchFamily="34" charset="0"/>
              <a:cs typeface="Arial" panose="020B0604020202020204" pitchFamily="34" charset="0"/>
            </a:endParaRPr>
          </a:p>
        </p:txBody>
      </p:sp>
      <p:sp>
        <p:nvSpPr>
          <p:cNvPr id="76" name="Прямоугольник 1"/>
          <p:cNvSpPr>
            <a:spLocks noChangeArrowheads="1"/>
          </p:cNvSpPr>
          <p:nvPr/>
        </p:nvSpPr>
        <p:spPr bwMode="auto">
          <a:xfrm>
            <a:off x="5555025" y="5730538"/>
            <a:ext cx="38504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800" dirty="0">
                <a:solidFill>
                  <a:schemeClr val="bg1"/>
                </a:solidFill>
                <a:latin typeface="Arial" pitchFamily="34" charset="0"/>
                <a:cs typeface="Tahoma" pitchFamily="34" charset="0"/>
              </a:rPr>
              <a:t>7</a:t>
            </a:r>
          </a:p>
        </p:txBody>
      </p:sp>
      <p:sp>
        <p:nvSpPr>
          <p:cNvPr id="77" name="Прямоугольник 76"/>
          <p:cNvSpPr/>
          <p:nvPr/>
        </p:nvSpPr>
        <p:spPr>
          <a:xfrm>
            <a:off x="5923955" y="5456931"/>
            <a:ext cx="1322555" cy="1011309"/>
          </a:xfrm>
          <a:prstGeom prst="rect">
            <a:avLst/>
          </a:prstGeom>
          <a:solidFill>
            <a:srgbClr val="0095FA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8" name="Прямоугольник 21"/>
          <p:cNvSpPr>
            <a:spLocks noChangeArrowheads="1"/>
          </p:cNvSpPr>
          <p:nvPr/>
        </p:nvSpPr>
        <p:spPr bwMode="auto">
          <a:xfrm>
            <a:off x="5978249" y="5585665"/>
            <a:ext cx="124181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14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Публикация сметных цен во ФГИС ЦС</a:t>
            </a:r>
          </a:p>
        </p:txBody>
      </p:sp>
      <p:sp>
        <p:nvSpPr>
          <p:cNvPr id="79" name="Прямоугольник 78"/>
          <p:cNvSpPr/>
          <p:nvPr/>
        </p:nvSpPr>
        <p:spPr>
          <a:xfrm>
            <a:off x="7307218" y="5322682"/>
            <a:ext cx="3186661" cy="646331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>
            <a:spAutoFit/>
          </a:bodyPr>
          <a:lstStyle/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9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сметные цены на строительные материалы, изделия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9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сметные цены на эксплуатацию машин и механизмов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9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сметные цены на затраты труда </a:t>
            </a:r>
          </a:p>
        </p:txBody>
      </p:sp>
      <p:cxnSp>
        <p:nvCxnSpPr>
          <p:cNvPr id="80" name="Прямая со стрелкой 79"/>
          <p:cNvCxnSpPr/>
          <p:nvPr/>
        </p:nvCxnSpPr>
        <p:spPr>
          <a:xfrm flipH="1">
            <a:off x="3740743" y="6492221"/>
            <a:ext cx="2784" cy="295738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1" name="Прямоугольник 36"/>
          <p:cNvSpPr>
            <a:spLocks noChangeArrowheads="1"/>
          </p:cNvSpPr>
          <p:nvPr/>
        </p:nvSpPr>
        <p:spPr bwMode="auto">
          <a:xfrm>
            <a:off x="8697063" y="3720549"/>
            <a:ext cx="1335084" cy="523220"/>
          </a:xfrm>
          <a:prstGeom prst="rect">
            <a:avLst/>
          </a:prstGeom>
          <a:solidFill>
            <a:srgbClr val="BEBABA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  <a:cs typeface="Tahoma" pitchFamily="34" charset="0"/>
              </a:rPr>
              <a:t>до 30.09.2017 </a:t>
            </a:r>
          </a:p>
          <a:p>
            <a:r>
              <a:rPr lang="ru-RU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  <a:cs typeface="Tahoma" pitchFamily="34" charset="0"/>
              </a:rPr>
              <a:t>с 2018г, ежегодно.</a:t>
            </a:r>
          </a:p>
          <a:p>
            <a:r>
              <a:rPr lang="ru-RU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  <a:cs typeface="Tahoma" pitchFamily="34" charset="0"/>
              </a:rPr>
              <a:t> – до  30.12 </a:t>
            </a:r>
          </a:p>
        </p:txBody>
      </p:sp>
      <p:sp>
        <p:nvSpPr>
          <p:cNvPr id="82" name="Прямоугольник 36"/>
          <p:cNvSpPr>
            <a:spLocks noChangeArrowheads="1"/>
          </p:cNvSpPr>
          <p:nvPr/>
        </p:nvSpPr>
        <p:spPr bwMode="auto">
          <a:xfrm>
            <a:off x="4144197" y="1112050"/>
            <a:ext cx="964769" cy="646331"/>
          </a:xfrm>
          <a:prstGeom prst="rect">
            <a:avLst/>
          </a:prstGeom>
          <a:solidFill>
            <a:srgbClr val="BEBABA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  <a:cs typeface="Tahoma" pitchFamily="34" charset="0"/>
              </a:rPr>
              <a:t>до 3.04.2017,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  <a:cs typeface="Tahoma" pitchFamily="34" charset="0"/>
              </a:rPr>
              <a:t>с 2018 </a:t>
            </a:r>
            <a:r>
              <a:rPr lang="ru-RU" sz="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  <a:cs typeface="Tahoma" pitchFamily="34" charset="0"/>
              </a:rPr>
              <a:t>до </a:t>
            </a:r>
            <a:r>
              <a:rPr lang="ru-RU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  <a:cs typeface="Tahoma" pitchFamily="34" charset="0"/>
              </a:rPr>
              <a:t>01.10, ежегодно</a:t>
            </a:r>
          </a:p>
        </p:txBody>
      </p:sp>
      <p:sp>
        <p:nvSpPr>
          <p:cNvPr id="83" name="Прямоугольник 36"/>
          <p:cNvSpPr>
            <a:spLocks noChangeArrowheads="1"/>
          </p:cNvSpPr>
          <p:nvPr/>
        </p:nvSpPr>
        <p:spPr bwMode="auto">
          <a:xfrm>
            <a:off x="2878447" y="4578365"/>
            <a:ext cx="1905872" cy="646331"/>
          </a:xfrm>
          <a:prstGeom prst="rect">
            <a:avLst/>
          </a:prstGeom>
          <a:solidFill>
            <a:srgbClr val="BEBABA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  <a:cs typeface="Tahoma" pitchFamily="34" charset="0"/>
              </a:rPr>
              <a:t>до 25.10.2017, с 2018 ежегодно – не позднее 25 </a:t>
            </a:r>
            <a:r>
              <a:rPr lang="ru-RU" sz="9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  <a:cs typeface="Tahoma" pitchFamily="34" charset="0"/>
              </a:rPr>
              <a:t>дн</a:t>
            </a:r>
            <a:r>
              <a:rPr lang="ru-RU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  <a:cs typeface="Tahoma" pitchFamily="34" charset="0"/>
              </a:rPr>
              <a:t>. с даты размещения перечня юридических лиц</a:t>
            </a:r>
          </a:p>
        </p:txBody>
      </p:sp>
      <p:sp>
        <p:nvSpPr>
          <p:cNvPr id="84" name="Прямоугольник 83"/>
          <p:cNvSpPr/>
          <p:nvPr/>
        </p:nvSpPr>
        <p:spPr>
          <a:xfrm>
            <a:off x="5563084" y="937941"/>
            <a:ext cx="5006219" cy="1174199"/>
          </a:xfrm>
          <a:prstGeom prst="rect">
            <a:avLst/>
          </a:prstGeom>
          <a:solidFill>
            <a:srgbClr val="002448">
              <a:alpha val="42000"/>
            </a:srgbClr>
          </a:solidFill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cap="all">
              <a:solidFill>
                <a:schemeClr val="bg1"/>
              </a:solidFill>
              <a:latin typeface="Arial" panose="020B0604020202020204" pitchFamily="34" charset="0"/>
              <a:ea typeface="Tahoma" pitchFamily="34" charset="0"/>
              <a:cs typeface="Arial" panose="020B0604020202020204" pitchFamily="34" charset="0"/>
            </a:endParaRPr>
          </a:p>
        </p:txBody>
      </p:sp>
      <p:cxnSp>
        <p:nvCxnSpPr>
          <p:cNvPr id="85" name="Прямая со стрелкой 84"/>
          <p:cNvCxnSpPr>
            <a:endCxn id="92" idx="0"/>
          </p:cNvCxnSpPr>
          <p:nvPr/>
        </p:nvCxnSpPr>
        <p:spPr>
          <a:xfrm>
            <a:off x="1507017" y="5224696"/>
            <a:ext cx="1" cy="360724"/>
          </a:xfrm>
          <a:prstGeom prst="straightConnector1">
            <a:avLst/>
          </a:prstGeom>
          <a:ln w="31750">
            <a:solidFill>
              <a:srgbClr val="A77B53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>
            <a:off x="5326417" y="4888595"/>
            <a:ext cx="182374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/>
          <p:nvPr/>
        </p:nvCxnSpPr>
        <p:spPr>
          <a:xfrm flipH="1" flipV="1">
            <a:off x="5124554" y="6611216"/>
            <a:ext cx="20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Прямоугольник 89"/>
          <p:cNvSpPr/>
          <p:nvPr/>
        </p:nvSpPr>
        <p:spPr bwMode="auto">
          <a:xfrm>
            <a:off x="267296" y="5458169"/>
            <a:ext cx="4862827" cy="1371941"/>
          </a:xfrm>
          <a:prstGeom prst="rect">
            <a:avLst/>
          </a:prstGeom>
          <a:solidFill>
            <a:srgbClr val="002448">
              <a:alpha val="42000"/>
            </a:srgbClr>
          </a:solidFill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cap="all">
              <a:solidFill>
                <a:schemeClr val="bg1"/>
              </a:solidFill>
              <a:latin typeface="Arial" panose="020B0604020202020204" pitchFamily="34" charset="0"/>
              <a:ea typeface="Tahoma" pitchFamily="34" charset="0"/>
              <a:cs typeface="Arial" panose="020B0604020202020204" pitchFamily="34" charset="0"/>
            </a:endParaRPr>
          </a:p>
        </p:txBody>
      </p:sp>
      <p:sp>
        <p:nvSpPr>
          <p:cNvPr id="91" name="Прямоугольник 1"/>
          <p:cNvSpPr>
            <a:spLocks noChangeArrowheads="1"/>
          </p:cNvSpPr>
          <p:nvPr/>
        </p:nvSpPr>
        <p:spPr bwMode="auto">
          <a:xfrm>
            <a:off x="275296" y="5868775"/>
            <a:ext cx="38504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800">
                <a:solidFill>
                  <a:schemeClr val="bg1"/>
                </a:solidFill>
                <a:latin typeface="Arial" pitchFamily="34" charset="0"/>
                <a:cs typeface="Tahoma" pitchFamily="34" charset="0"/>
              </a:rPr>
              <a:t>5</a:t>
            </a:r>
          </a:p>
        </p:txBody>
      </p:sp>
      <p:sp>
        <p:nvSpPr>
          <p:cNvPr id="92" name="Прямоугольник 91"/>
          <p:cNvSpPr/>
          <p:nvPr/>
        </p:nvSpPr>
        <p:spPr bwMode="auto">
          <a:xfrm>
            <a:off x="632043" y="5585420"/>
            <a:ext cx="1749949" cy="1170699"/>
          </a:xfrm>
          <a:prstGeom prst="rect">
            <a:avLst/>
          </a:prstGeom>
          <a:solidFill>
            <a:srgbClr val="0095FA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3" name="Прямоугольник 21"/>
          <p:cNvSpPr>
            <a:spLocks noChangeArrowheads="1"/>
          </p:cNvSpPr>
          <p:nvPr/>
        </p:nvSpPr>
        <p:spPr bwMode="auto">
          <a:xfrm>
            <a:off x="691110" y="5615976"/>
            <a:ext cx="1651718" cy="1169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14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Предоставление информации юридическими лицами во ФГИС ЦС </a:t>
            </a:r>
          </a:p>
        </p:txBody>
      </p:sp>
      <p:sp>
        <p:nvSpPr>
          <p:cNvPr id="94" name="Прямоугольник 93"/>
          <p:cNvSpPr/>
          <p:nvPr/>
        </p:nvSpPr>
        <p:spPr bwMode="auto">
          <a:xfrm>
            <a:off x="2484521" y="5654551"/>
            <a:ext cx="1412634" cy="1015663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>
            <a:spAutoFit/>
          </a:bodyPr>
          <a:lstStyle/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0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Общих сведений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0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сведений об отпускной цене производителями\поставщиками услуг</a:t>
            </a:r>
          </a:p>
        </p:txBody>
      </p:sp>
      <p:sp>
        <p:nvSpPr>
          <p:cNvPr id="96" name="Прямоугольник 36"/>
          <p:cNvSpPr>
            <a:spLocks noChangeArrowheads="1"/>
          </p:cNvSpPr>
          <p:nvPr/>
        </p:nvSpPr>
        <p:spPr bwMode="auto">
          <a:xfrm>
            <a:off x="3988260" y="5666628"/>
            <a:ext cx="1076811" cy="954107"/>
          </a:xfrm>
          <a:prstGeom prst="rect">
            <a:avLst/>
          </a:prstGeom>
          <a:solidFill>
            <a:srgbClr val="BEBABA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  <a:cs typeface="Tahoma" pitchFamily="34" charset="0"/>
              </a:rPr>
              <a:t>до 15.11.2017</a:t>
            </a:r>
          </a:p>
          <a:p>
            <a:r>
              <a:rPr lang="ru-RU" altLang="ru-RU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  <a:cs typeface="Tahoma" pitchFamily="34" charset="0"/>
              </a:rPr>
              <a:t>(за </a:t>
            </a:r>
            <a:r>
              <a:rPr lang="en-US" altLang="ru-RU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  <a:cs typeface="Tahoma" pitchFamily="34" charset="0"/>
              </a:rPr>
              <a:t>III</a:t>
            </a:r>
            <a:r>
              <a:rPr lang="ru-RU" altLang="ru-RU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  <a:cs typeface="Tahoma" pitchFamily="34" charset="0"/>
              </a:rPr>
              <a:t> кв. 2017);</a:t>
            </a:r>
          </a:p>
          <a:p>
            <a:r>
              <a:rPr lang="ru-RU" altLang="ru-RU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  <a:cs typeface="Tahoma" pitchFamily="34" charset="0"/>
              </a:rPr>
              <a:t>до 25.01.2018</a:t>
            </a:r>
          </a:p>
          <a:p>
            <a:r>
              <a:rPr lang="ru-RU" altLang="ru-RU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  <a:cs typeface="Tahoma" pitchFamily="34" charset="0"/>
              </a:rPr>
              <a:t>(за </a:t>
            </a:r>
            <a:r>
              <a:rPr lang="en-US" altLang="ru-RU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  <a:cs typeface="Tahoma" pitchFamily="34" charset="0"/>
              </a:rPr>
              <a:t>IV </a:t>
            </a:r>
            <a:r>
              <a:rPr lang="ru-RU" altLang="ru-RU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  <a:cs typeface="Tahoma" pitchFamily="34" charset="0"/>
              </a:rPr>
              <a:t>кв. 2017);</a:t>
            </a:r>
          </a:p>
          <a:p>
            <a:r>
              <a:rPr lang="ru-RU" altLang="ru-RU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  <a:cs typeface="Tahoma" pitchFamily="34" charset="0"/>
              </a:rPr>
              <a:t>с 2018 ежеквартально</a:t>
            </a:r>
          </a:p>
        </p:txBody>
      </p:sp>
      <p:cxnSp>
        <p:nvCxnSpPr>
          <p:cNvPr id="97" name="Прямая со стрелкой 96"/>
          <p:cNvCxnSpPr/>
          <p:nvPr/>
        </p:nvCxnSpPr>
        <p:spPr>
          <a:xfrm>
            <a:off x="6633658" y="4942681"/>
            <a:ext cx="0" cy="486023"/>
          </a:xfrm>
          <a:prstGeom prst="straightConnector1">
            <a:avLst/>
          </a:prstGeom>
          <a:ln w="31750">
            <a:solidFill>
              <a:srgbClr val="A77B53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8" name="Прямоугольник 97"/>
          <p:cNvSpPr/>
          <p:nvPr/>
        </p:nvSpPr>
        <p:spPr>
          <a:xfrm>
            <a:off x="600049" y="4596482"/>
            <a:ext cx="2181520" cy="617723"/>
          </a:xfrm>
          <a:prstGeom prst="rect">
            <a:avLst/>
          </a:prstGeom>
          <a:solidFill>
            <a:srgbClr val="0095FA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9" name="Прямоугольник 21"/>
          <p:cNvSpPr>
            <a:spLocks noChangeArrowheads="1"/>
          </p:cNvSpPr>
          <p:nvPr/>
        </p:nvSpPr>
        <p:spPr bwMode="auto">
          <a:xfrm>
            <a:off x="544609" y="4635104"/>
            <a:ext cx="2288716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13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Уведомление юридических лиц, согласно перечню </a:t>
            </a:r>
          </a:p>
        </p:txBody>
      </p:sp>
      <p:sp>
        <p:nvSpPr>
          <p:cNvPr id="100" name="Прямоугольник 99"/>
          <p:cNvSpPr/>
          <p:nvPr/>
        </p:nvSpPr>
        <p:spPr>
          <a:xfrm>
            <a:off x="5656359" y="985189"/>
            <a:ext cx="1134613" cy="286987"/>
          </a:xfrm>
          <a:prstGeom prst="rect">
            <a:avLst/>
          </a:prstGeom>
          <a:solidFill>
            <a:srgbClr val="2E74B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1" name="Прямоугольник 14"/>
          <p:cNvSpPr>
            <a:spLocks noChangeArrowheads="1"/>
          </p:cNvSpPr>
          <p:nvPr/>
        </p:nvSpPr>
        <p:spPr bwMode="auto">
          <a:xfrm>
            <a:off x="5656360" y="1258281"/>
            <a:ext cx="1144358" cy="769441"/>
          </a:xfrm>
          <a:prstGeom prst="rect">
            <a:avLst/>
          </a:prstGeom>
          <a:solidFill>
            <a:schemeClr val="accent1">
              <a:lumMod val="50000"/>
            </a:schemeClr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Тарифы на перевозку грузов ж\д транспортом</a:t>
            </a:r>
          </a:p>
        </p:txBody>
      </p:sp>
      <p:sp>
        <p:nvSpPr>
          <p:cNvPr id="102" name="Прямоугольник 101"/>
          <p:cNvSpPr/>
          <p:nvPr/>
        </p:nvSpPr>
        <p:spPr>
          <a:xfrm>
            <a:off x="7759918" y="984819"/>
            <a:ext cx="1807028" cy="262394"/>
          </a:xfrm>
          <a:prstGeom prst="rect">
            <a:avLst/>
          </a:prstGeom>
          <a:solidFill>
            <a:srgbClr val="2E74B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3" name="Прямоугольник 14"/>
          <p:cNvSpPr>
            <a:spLocks noChangeArrowheads="1"/>
          </p:cNvSpPr>
          <p:nvPr/>
        </p:nvSpPr>
        <p:spPr bwMode="auto">
          <a:xfrm>
            <a:off x="7759918" y="1263550"/>
            <a:ext cx="1807028" cy="823302"/>
          </a:xfrm>
          <a:prstGeom prst="rect">
            <a:avLst/>
          </a:prstGeom>
          <a:solidFill>
            <a:schemeClr val="accent1">
              <a:lumMod val="50000"/>
            </a:schemeClr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5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Среднемесячная номинальная начисленная ЗП по полному кругу организаций по субъектам РФ</a:t>
            </a:r>
          </a:p>
        </p:txBody>
      </p:sp>
      <p:sp>
        <p:nvSpPr>
          <p:cNvPr id="104" name="Прямоугольник 21"/>
          <p:cNvSpPr>
            <a:spLocks noChangeArrowheads="1"/>
          </p:cNvSpPr>
          <p:nvPr/>
        </p:nvSpPr>
        <p:spPr bwMode="auto">
          <a:xfrm>
            <a:off x="5974810" y="958941"/>
            <a:ext cx="58541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16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ФАС</a:t>
            </a:r>
          </a:p>
        </p:txBody>
      </p:sp>
      <p:sp>
        <p:nvSpPr>
          <p:cNvPr id="105" name="Прямоугольник 21"/>
          <p:cNvSpPr>
            <a:spLocks noChangeArrowheads="1"/>
          </p:cNvSpPr>
          <p:nvPr/>
        </p:nvSpPr>
        <p:spPr bwMode="auto">
          <a:xfrm>
            <a:off x="8233816" y="935943"/>
            <a:ext cx="89960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16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Росстат</a:t>
            </a:r>
          </a:p>
        </p:txBody>
      </p:sp>
      <p:sp>
        <p:nvSpPr>
          <p:cNvPr id="106" name="Прямоугольник 36"/>
          <p:cNvSpPr>
            <a:spLocks noChangeArrowheads="1"/>
          </p:cNvSpPr>
          <p:nvPr/>
        </p:nvSpPr>
        <p:spPr bwMode="auto">
          <a:xfrm>
            <a:off x="9596182" y="1123291"/>
            <a:ext cx="949453" cy="784830"/>
          </a:xfrm>
          <a:prstGeom prst="rect">
            <a:avLst/>
          </a:prstGeom>
          <a:solidFill>
            <a:srgbClr val="BEBABA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  <a:cs typeface="Tahoma" pitchFamily="34" charset="0"/>
              </a:rPr>
              <a:t>до 15.11.2017 </a:t>
            </a:r>
          </a:p>
          <a:p>
            <a:r>
              <a:rPr lang="ru-RU" altLang="ru-RU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  <a:cs typeface="Tahoma" pitchFamily="34" charset="0"/>
              </a:rPr>
              <a:t>(за янв.-сент.)</a:t>
            </a:r>
          </a:p>
          <a:p>
            <a:r>
              <a:rPr lang="ru-RU" altLang="ru-RU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  <a:cs typeface="Tahoma" pitchFamily="34" charset="0"/>
              </a:rPr>
              <a:t>до 25.02.2018</a:t>
            </a:r>
          </a:p>
          <a:p>
            <a:r>
              <a:rPr lang="ru-RU" altLang="ru-RU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  <a:cs typeface="Tahoma" pitchFamily="34" charset="0"/>
              </a:rPr>
              <a:t>(за окт.-дек.),</a:t>
            </a:r>
          </a:p>
        </p:txBody>
      </p:sp>
      <p:sp>
        <p:nvSpPr>
          <p:cNvPr id="107" name="Прямоугольник 36"/>
          <p:cNvSpPr>
            <a:spLocks noChangeArrowheads="1"/>
          </p:cNvSpPr>
          <p:nvPr/>
        </p:nvSpPr>
        <p:spPr bwMode="auto">
          <a:xfrm>
            <a:off x="6853620" y="1034187"/>
            <a:ext cx="801886" cy="800219"/>
          </a:xfrm>
          <a:prstGeom prst="rect">
            <a:avLst/>
          </a:prstGeom>
          <a:solidFill>
            <a:srgbClr val="BEBABA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  <a:cs typeface="Tahoma" pitchFamily="34" charset="0"/>
              </a:rPr>
              <a:t>до 15.11.2017 </a:t>
            </a:r>
          </a:p>
          <a:p>
            <a:r>
              <a:rPr lang="ru-RU" altLang="ru-RU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  <a:cs typeface="Tahoma" pitchFamily="34" charset="0"/>
              </a:rPr>
              <a:t>с 2018, ежегодно –</a:t>
            </a:r>
          </a:p>
          <a:p>
            <a:r>
              <a:rPr lang="ru-RU" altLang="ru-RU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  <a:cs typeface="Tahoma" pitchFamily="34" charset="0"/>
              </a:rPr>
              <a:t>до 25.02.</a:t>
            </a:r>
          </a:p>
        </p:txBody>
      </p:sp>
      <p:cxnSp>
        <p:nvCxnSpPr>
          <p:cNvPr id="108" name="Прямая соединительная линия 107"/>
          <p:cNvCxnSpPr/>
          <p:nvPr/>
        </p:nvCxnSpPr>
        <p:spPr>
          <a:xfrm>
            <a:off x="5373750" y="1459419"/>
            <a:ext cx="8353" cy="530949"/>
          </a:xfrm>
          <a:prstGeom prst="line">
            <a:avLst/>
          </a:prstGeom>
          <a:ln w="25400">
            <a:solidFill>
              <a:srgbClr val="8C6746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/>
          <p:cNvCxnSpPr/>
          <p:nvPr/>
        </p:nvCxnSpPr>
        <p:spPr>
          <a:xfrm flipH="1" flipV="1">
            <a:off x="1646930" y="1990368"/>
            <a:ext cx="3735173" cy="0"/>
          </a:xfrm>
          <a:prstGeom prst="line">
            <a:avLst/>
          </a:prstGeom>
          <a:ln w="25400">
            <a:solidFill>
              <a:srgbClr val="8C6746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единительная линия 109"/>
          <p:cNvCxnSpPr>
            <a:endCxn id="84" idx="1"/>
          </p:cNvCxnSpPr>
          <p:nvPr/>
        </p:nvCxnSpPr>
        <p:spPr>
          <a:xfrm>
            <a:off x="5372358" y="1462918"/>
            <a:ext cx="190726" cy="0"/>
          </a:xfrm>
          <a:prstGeom prst="line">
            <a:avLst/>
          </a:prstGeom>
          <a:ln w="25400">
            <a:solidFill>
              <a:srgbClr val="8C6746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Прямоугольник 110"/>
          <p:cNvSpPr/>
          <p:nvPr/>
        </p:nvSpPr>
        <p:spPr>
          <a:xfrm>
            <a:off x="684945" y="2468508"/>
            <a:ext cx="1981049" cy="846746"/>
          </a:xfrm>
          <a:prstGeom prst="rect">
            <a:avLst/>
          </a:prstGeom>
          <a:solidFill>
            <a:srgbClr val="0095FA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2" name="Прямоугольник 21"/>
          <p:cNvSpPr>
            <a:spLocks noChangeArrowheads="1"/>
          </p:cNvSpPr>
          <p:nvPr/>
        </p:nvSpPr>
        <p:spPr bwMode="auto">
          <a:xfrm>
            <a:off x="637611" y="2467004"/>
            <a:ext cx="207989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12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Предоставление </a:t>
            </a:r>
          </a:p>
          <a:p>
            <a:pPr algn="ctr"/>
            <a:r>
              <a:rPr lang="ru-RU" altLang="ru-RU" sz="12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сведений от ФОИВ</a:t>
            </a:r>
          </a:p>
          <a:p>
            <a:pPr algn="ctr"/>
            <a:r>
              <a:rPr lang="ru-RU" altLang="ru-RU" sz="12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для формирования </a:t>
            </a:r>
          </a:p>
          <a:p>
            <a:pPr algn="ctr"/>
            <a:r>
              <a:rPr lang="ru-RU" altLang="ru-RU" sz="12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перечня юридических лиц</a:t>
            </a:r>
          </a:p>
        </p:txBody>
      </p:sp>
      <p:sp>
        <p:nvSpPr>
          <p:cNvPr id="113" name="Прямоугольник 14"/>
          <p:cNvSpPr>
            <a:spLocks noChangeArrowheads="1"/>
          </p:cNvSpPr>
          <p:nvPr/>
        </p:nvSpPr>
        <p:spPr bwMode="auto">
          <a:xfrm>
            <a:off x="7304434" y="6020531"/>
            <a:ext cx="2018637" cy="646331"/>
          </a:xfrm>
          <a:prstGeom prst="rect">
            <a:avLst/>
          </a:prstGeom>
          <a:solidFill>
            <a:schemeClr val="accent1">
              <a:lumMod val="50000"/>
            </a:schemeClr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9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Тарифы на перевозку грузов ж\д транспортом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9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ЗП по полному кругу организаций регионов РФ</a:t>
            </a:r>
          </a:p>
        </p:txBody>
      </p:sp>
      <p:cxnSp>
        <p:nvCxnSpPr>
          <p:cNvPr id="114" name="Прямая со стрелкой 113"/>
          <p:cNvCxnSpPr/>
          <p:nvPr/>
        </p:nvCxnSpPr>
        <p:spPr>
          <a:xfrm>
            <a:off x="1655282" y="1990368"/>
            <a:ext cx="0" cy="271238"/>
          </a:xfrm>
          <a:prstGeom prst="straightConnector1">
            <a:avLst/>
          </a:prstGeom>
          <a:ln w="31750">
            <a:solidFill>
              <a:srgbClr val="A77B53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5" name="Прямоугольник 36"/>
          <p:cNvSpPr>
            <a:spLocks noChangeArrowheads="1"/>
          </p:cNvSpPr>
          <p:nvPr/>
        </p:nvSpPr>
        <p:spPr bwMode="auto">
          <a:xfrm>
            <a:off x="9524007" y="6222019"/>
            <a:ext cx="900484" cy="246221"/>
          </a:xfrm>
          <a:prstGeom prst="rect">
            <a:avLst/>
          </a:prstGeom>
          <a:solidFill>
            <a:srgbClr val="BEBABA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r>
              <a:rPr lang="ru-RU" altLang="ru-RU" sz="1000" dirty="0">
                <a:latin typeface="Tahoma" pitchFamily="34" charset="0"/>
                <a:cs typeface="Tahoma" pitchFamily="34" charset="0"/>
              </a:rPr>
              <a:t>15.12.2017 </a:t>
            </a:r>
          </a:p>
        </p:txBody>
      </p:sp>
      <p:cxnSp>
        <p:nvCxnSpPr>
          <p:cNvPr id="197" name="Прямая со стрелкой 196"/>
          <p:cNvCxnSpPr>
            <a:endCxn id="71" idx="1"/>
          </p:cNvCxnSpPr>
          <p:nvPr/>
        </p:nvCxnSpPr>
        <p:spPr>
          <a:xfrm>
            <a:off x="5326417" y="4734093"/>
            <a:ext cx="174020" cy="0"/>
          </a:xfrm>
          <a:prstGeom prst="straightConnector1">
            <a:avLst/>
          </a:prstGeom>
          <a:ln w="31750">
            <a:solidFill>
              <a:srgbClr val="A77B53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8" name="Прямая соединительная линия 197"/>
          <p:cNvCxnSpPr/>
          <p:nvPr/>
        </p:nvCxnSpPr>
        <p:spPr>
          <a:xfrm flipH="1">
            <a:off x="5333378" y="4716731"/>
            <a:ext cx="1" cy="1537027"/>
          </a:xfrm>
          <a:prstGeom prst="line">
            <a:avLst/>
          </a:prstGeom>
          <a:ln w="25400">
            <a:solidFill>
              <a:srgbClr val="8C6746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Прямая соединительная линия 198"/>
          <p:cNvCxnSpPr/>
          <p:nvPr/>
        </p:nvCxnSpPr>
        <p:spPr>
          <a:xfrm>
            <a:off x="5129302" y="6241450"/>
            <a:ext cx="190726" cy="0"/>
          </a:xfrm>
          <a:prstGeom prst="line">
            <a:avLst/>
          </a:prstGeom>
          <a:ln w="25400">
            <a:solidFill>
              <a:srgbClr val="8C6746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4232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10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ПЕРЕЧЕНЬ </a:t>
            </a:r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ЮРИДИЧЕСКИХ ЛИЦ, ПРЕДОСТАВЛЯЮЩИХ ИНФОРМАЦИЮ</a:t>
            </a:r>
            <a:endParaRPr lang="ru-RU" dirty="0"/>
          </a:p>
          <a:p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gge.ru</a:t>
            </a:r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D0F05-9152-48D7-BAD1-3C9B5094FDFC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90090" y="3622536"/>
            <a:ext cx="1444370" cy="1204419"/>
          </a:xfrm>
          <a:prstGeom prst="rect">
            <a:avLst/>
          </a:prstGeom>
          <a:noFill/>
          <a:ln w="1905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645" y="1087077"/>
            <a:ext cx="8384568" cy="5484905"/>
          </a:xfrm>
          <a:prstGeom prst="rect">
            <a:avLst/>
          </a:prstGeom>
          <a:effectLst/>
        </p:spPr>
      </p:pic>
      <p:sp>
        <p:nvSpPr>
          <p:cNvPr id="2" name="Прямоугольник 1"/>
          <p:cNvSpPr/>
          <p:nvPr/>
        </p:nvSpPr>
        <p:spPr>
          <a:xfrm>
            <a:off x="819509" y="6314536"/>
            <a:ext cx="8465704" cy="3451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8540152" y="1087076"/>
            <a:ext cx="526210" cy="258793"/>
          </a:xfrm>
          <a:prstGeom prst="rect">
            <a:avLst/>
          </a:prstGeom>
          <a:solidFill>
            <a:srgbClr val="4D55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2049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gge.ru</a:t>
            </a:r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D0F05-9152-48D7-BAD1-3C9B5094FDFC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23689" y="3384173"/>
            <a:ext cx="8632804" cy="954107"/>
          </a:xfrm>
          <a:prstGeom prst="rect">
            <a:avLst/>
          </a:prstGeom>
          <a:solidFill>
            <a:srgbClr val="F4F5F9"/>
          </a:solidFill>
          <a:ln>
            <a:solidFill>
              <a:srgbClr val="A77B53"/>
            </a:solidFill>
          </a:ln>
          <a:effectLst/>
        </p:spPr>
        <p:txBody>
          <a:bodyPr wrap="square">
            <a:spAutoFit/>
          </a:bodyPr>
          <a:lstStyle/>
          <a:p>
            <a:pPr algn="ctr"/>
            <a:endParaRPr lang="ru-RU" altLang="ru-RU" sz="10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ru-RU" altLang="ru-RU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Предназначен </a:t>
            </a:r>
            <a:r>
              <a:rPr lang="ru-RU" altLang="ru-RU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для обеспечения информационной поддержки </a:t>
            </a:r>
            <a:endParaRPr lang="ru-RU" altLang="ru-RU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ru-RU" altLang="ru-RU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задач</a:t>
            </a:r>
            <a:r>
              <a:rPr lang="ru-RU" altLang="ru-RU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, связанных с</a:t>
            </a:r>
            <a:r>
              <a:rPr lang="ru-RU" altLang="ru-RU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:</a:t>
            </a:r>
          </a:p>
          <a:p>
            <a:pPr algn="ctr"/>
            <a:endParaRPr lang="ru-RU" altLang="ru-RU" sz="1000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32042" y="4746395"/>
            <a:ext cx="2784326" cy="2031325"/>
          </a:xfrm>
          <a:prstGeom prst="rect">
            <a:avLst/>
          </a:prstGeom>
          <a:solidFill>
            <a:srgbClr val="F4F5F9"/>
          </a:solidFill>
          <a:ln>
            <a:solidFill>
              <a:srgbClr val="A77B53"/>
            </a:solidFill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Классификацией и кодированием строительных ресурсов для целей ценообразования в строительной </a:t>
            </a:r>
            <a:r>
              <a:rPr lang="ru-RU" altLang="ru-RU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отрасли</a:t>
            </a:r>
          </a:p>
          <a:p>
            <a:pPr algn="ctr"/>
            <a:endParaRPr lang="ru-RU" altLang="ru-RU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23689" y="925757"/>
            <a:ext cx="8632804" cy="2062103"/>
          </a:xfrm>
          <a:prstGeom prst="rect">
            <a:avLst/>
          </a:prstGeom>
          <a:solidFill>
            <a:srgbClr val="F4F5F9"/>
          </a:solidFill>
          <a:ln>
            <a:solidFill>
              <a:srgbClr val="A77B53"/>
            </a:solidFill>
          </a:ln>
          <a:effectLst/>
        </p:spPr>
        <p:txBody>
          <a:bodyPr wrap="square">
            <a:spAutoFit/>
          </a:bodyPr>
          <a:lstStyle/>
          <a:p>
            <a:pPr algn="ctr"/>
            <a:endParaRPr lang="ru-RU" altLang="ru-RU" sz="1000" dirty="0"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ru-RU" altLang="ru-RU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Систематизированный </a:t>
            </a:r>
            <a:r>
              <a:rPr lang="ru-RU" altLang="ru-RU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перечень используемых при строительстве, реконструкции и капитальном ремонте объектов капитального строительства материалов, изделий, конструкций, оборудования, машин и механизмов, каждому из которых присвоен определенный код, гармонизированный с Общероссийским классификатором продукции по видам экономической </a:t>
            </a:r>
            <a:r>
              <a:rPr lang="ru-RU" altLang="ru-RU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деятельности</a:t>
            </a:r>
          </a:p>
          <a:p>
            <a:pPr algn="ctr"/>
            <a:endParaRPr lang="ru-RU" altLang="ru-RU" sz="1000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52800" y="4746395"/>
            <a:ext cx="2739777" cy="2031325"/>
          </a:xfrm>
          <a:prstGeom prst="rect">
            <a:avLst/>
          </a:prstGeom>
          <a:solidFill>
            <a:srgbClr val="F4F5F9"/>
          </a:solidFill>
          <a:ln>
            <a:solidFill>
              <a:srgbClr val="A77B53"/>
            </a:solidFill>
          </a:ln>
          <a:effectLst/>
        </p:spPr>
        <p:txBody>
          <a:bodyPr wrap="square">
            <a:spAutoFit/>
          </a:bodyPr>
          <a:lstStyle/>
          <a:p>
            <a:pPr algn="ctr"/>
            <a:endParaRPr lang="ru-RU" altLang="ru-RU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endParaRPr lang="ru-RU" altLang="ru-RU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ru-RU" altLang="ru-RU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Проведением </a:t>
            </a:r>
            <a:r>
              <a:rPr lang="ru-RU" altLang="ru-RU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мониторинга стоимости строительных </a:t>
            </a:r>
            <a:r>
              <a:rPr lang="ru-RU" altLang="ru-RU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ресурсов</a:t>
            </a:r>
          </a:p>
          <a:p>
            <a:pPr algn="ctr"/>
            <a:endParaRPr lang="ru-RU" altLang="ru-RU" dirty="0">
              <a:latin typeface="Tahoma" pitchFamily="34" charset="0"/>
              <a:cs typeface="Tahoma" pitchFamily="34" charset="0"/>
            </a:endParaRPr>
          </a:p>
          <a:p>
            <a:pPr algn="ctr"/>
            <a:endParaRPr lang="ru-RU" altLang="ru-RU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431794" y="4748146"/>
            <a:ext cx="2824699" cy="2031325"/>
          </a:xfrm>
          <a:prstGeom prst="rect">
            <a:avLst/>
          </a:prstGeom>
          <a:solidFill>
            <a:srgbClr val="F4F5F9"/>
          </a:solidFill>
          <a:ln>
            <a:solidFill>
              <a:srgbClr val="A77B53"/>
            </a:solidFill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17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Обеспечением унификации, автоматизации расчета стоимости строительства объектов с применением прикладных программных </a:t>
            </a:r>
            <a:r>
              <a:rPr lang="ru-RU" altLang="ru-RU" sz="17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продуктов</a:t>
            </a:r>
          </a:p>
          <a:p>
            <a:pPr algn="ctr"/>
            <a:endParaRPr lang="ru-RU" altLang="ru-RU" sz="300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8" name="Заголовок 54"/>
          <p:cNvSpPr txBox="1">
            <a:spLocks/>
          </p:cNvSpPr>
          <p:nvPr/>
        </p:nvSpPr>
        <p:spPr bwMode="auto">
          <a:xfrm>
            <a:off x="527768" y="365878"/>
            <a:ext cx="9480631" cy="49347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indent="0" defTabSz="1007943">
              <a:lnSpc>
                <a:spcPts val="2000"/>
              </a:lnSpc>
              <a:spcBef>
                <a:spcPts val="0"/>
              </a:spcBef>
              <a:buFont typeface="Arial" panose="020B0604020202020204" pitchFamily="34" charset="0"/>
              <a:buNone/>
              <a:defRPr cap="none" baseline="0">
                <a:solidFill>
                  <a:srgbClr val="9D2235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 marL="0" indent="0" defTabSz="1007943">
              <a:lnSpc>
                <a:spcPts val="1400"/>
              </a:lnSpc>
              <a:spcBef>
                <a:spcPts val="1400"/>
              </a:spcBef>
              <a:buFont typeface="Arial" panose="020B0604020202020204" pitchFamily="34" charset="0"/>
              <a:buNone/>
              <a:defRPr sz="1100" baseline="0"/>
            </a:lvl2pPr>
            <a:lvl3pPr marL="1007943" indent="0" defTabSz="1007943">
              <a:lnSpc>
                <a:spcPts val="1400"/>
              </a:lnSpc>
              <a:spcBef>
                <a:spcPts val="551"/>
              </a:spcBef>
              <a:buFont typeface="Arial" panose="020B0604020202020204" pitchFamily="34" charset="0"/>
              <a:buNone/>
              <a:defRPr sz="1200" baseline="0"/>
            </a:lvl3pPr>
            <a:lvl4pPr marL="1511914" indent="0" defTabSz="1007943">
              <a:lnSpc>
                <a:spcPts val="1400"/>
              </a:lnSpc>
              <a:spcBef>
                <a:spcPts val="551"/>
              </a:spcBef>
              <a:buFont typeface="Arial" panose="020B0604020202020204" pitchFamily="34" charset="0"/>
              <a:buNone/>
              <a:defRPr sz="1200" baseline="0"/>
            </a:lvl4pPr>
            <a:lvl5pPr marL="2015886" indent="0" defTabSz="1007943">
              <a:lnSpc>
                <a:spcPts val="1400"/>
              </a:lnSpc>
              <a:spcBef>
                <a:spcPts val="551"/>
              </a:spcBef>
              <a:buFont typeface="Arial" panose="020B0604020202020204" pitchFamily="34" charset="0"/>
              <a:buNone/>
              <a:defRPr sz="1200" baseline="0"/>
            </a:lvl5pPr>
            <a:lvl6pPr marL="2771844" indent="-251986" defTabSz="1007943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/>
            </a:lvl6pPr>
            <a:lvl7pPr marL="3275815" indent="-251986" defTabSz="1007943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/>
            </a:lvl7pPr>
            <a:lvl8pPr marL="3779787" indent="-251986" defTabSz="1007943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/>
            </a:lvl8pPr>
            <a:lvl9pPr marL="4283758" indent="-251986" defTabSz="1007943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/>
            </a:lvl9pPr>
          </a:lstStyle>
          <a:p>
            <a:r>
              <a:rPr lang="ru-RU" altLang="ru-RU" dirty="0"/>
              <a:t>КЛАССИФИКАТОР СТРОИТЕЛЬНЫХ РЕСУРСОВ</a:t>
            </a:r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4942179" y="4220038"/>
            <a:ext cx="0" cy="568726"/>
          </a:xfrm>
          <a:prstGeom prst="straightConnector1">
            <a:avLst/>
          </a:prstGeom>
          <a:ln w="127000">
            <a:solidFill>
              <a:schemeClr val="accent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2001931" y="4220038"/>
            <a:ext cx="0" cy="568726"/>
          </a:xfrm>
          <a:prstGeom prst="straightConnector1">
            <a:avLst/>
          </a:prstGeom>
          <a:ln w="127000">
            <a:solidFill>
              <a:schemeClr val="accent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7865722" y="4220038"/>
            <a:ext cx="0" cy="568726"/>
          </a:xfrm>
          <a:prstGeom prst="straightConnector1">
            <a:avLst/>
          </a:prstGeom>
          <a:ln w="127000">
            <a:solidFill>
              <a:schemeClr val="accent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1195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gge.ru</a:t>
            </a:r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D0F05-9152-48D7-BAD1-3C9B5094FDFC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07366" y="6141970"/>
            <a:ext cx="9316528" cy="3451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34827" y="971210"/>
            <a:ext cx="9311430" cy="5791900"/>
          </a:xfrm>
          <a:prstGeom prst="rect">
            <a:avLst/>
          </a:prstGeom>
          <a:solidFill>
            <a:schemeClr val="tx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2" name="Заголовок 54"/>
          <p:cNvSpPr txBox="1">
            <a:spLocks/>
          </p:cNvSpPr>
          <p:nvPr/>
        </p:nvSpPr>
        <p:spPr bwMode="auto">
          <a:xfrm>
            <a:off x="303492" y="253740"/>
            <a:ext cx="9480631" cy="49347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 indent="0" defTabSz="1007943">
              <a:lnSpc>
                <a:spcPts val="2000"/>
              </a:lnSpc>
              <a:spcBef>
                <a:spcPts val="0"/>
              </a:spcBef>
              <a:buFont typeface="Arial" panose="020B0604020202020204" pitchFamily="34" charset="0"/>
              <a:buNone/>
              <a:defRPr cap="none" baseline="0">
                <a:solidFill>
                  <a:srgbClr val="9D2235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 marL="0" indent="0" defTabSz="1007943">
              <a:lnSpc>
                <a:spcPts val="1400"/>
              </a:lnSpc>
              <a:spcBef>
                <a:spcPts val="1400"/>
              </a:spcBef>
              <a:buFont typeface="Arial" panose="020B0604020202020204" pitchFamily="34" charset="0"/>
              <a:buNone/>
              <a:defRPr sz="1100" baseline="0"/>
            </a:lvl2pPr>
            <a:lvl3pPr marL="1007943" indent="0" defTabSz="1007943">
              <a:lnSpc>
                <a:spcPts val="1400"/>
              </a:lnSpc>
              <a:spcBef>
                <a:spcPts val="551"/>
              </a:spcBef>
              <a:buFont typeface="Arial" panose="020B0604020202020204" pitchFamily="34" charset="0"/>
              <a:buNone/>
              <a:defRPr sz="1200" baseline="0"/>
            </a:lvl3pPr>
            <a:lvl4pPr marL="1511914" indent="0" defTabSz="1007943">
              <a:lnSpc>
                <a:spcPts val="1400"/>
              </a:lnSpc>
              <a:spcBef>
                <a:spcPts val="551"/>
              </a:spcBef>
              <a:buFont typeface="Arial" panose="020B0604020202020204" pitchFamily="34" charset="0"/>
              <a:buNone/>
              <a:defRPr sz="1200" baseline="0"/>
            </a:lvl4pPr>
            <a:lvl5pPr marL="2015886" indent="0" defTabSz="1007943">
              <a:lnSpc>
                <a:spcPts val="1400"/>
              </a:lnSpc>
              <a:spcBef>
                <a:spcPts val="551"/>
              </a:spcBef>
              <a:buFont typeface="Arial" panose="020B0604020202020204" pitchFamily="34" charset="0"/>
              <a:buNone/>
              <a:defRPr sz="1200" baseline="0"/>
            </a:lvl5pPr>
            <a:lvl6pPr marL="2771844" indent="-251986" defTabSz="1007943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/>
            </a:lvl6pPr>
            <a:lvl7pPr marL="3275815" indent="-251986" defTabSz="1007943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/>
            </a:lvl7pPr>
            <a:lvl8pPr marL="3779787" indent="-251986" defTabSz="1007943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/>
            </a:lvl8pPr>
            <a:lvl9pPr marL="4283758" indent="-251986" defTabSz="1007943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/>
            </a:lvl9pPr>
          </a:lstStyle>
          <a:p>
            <a:r>
              <a:rPr lang="ru-RU" altLang="ru-RU" dirty="0"/>
              <a:t>КЛАССИФИКАТОР СТРОИТЕЛЬНЫХ РЕСУРСОВ</a:t>
            </a:r>
          </a:p>
        </p:txBody>
      </p:sp>
      <p:sp>
        <p:nvSpPr>
          <p:cNvPr id="13" name="Прямоугольник 10"/>
          <p:cNvSpPr>
            <a:spLocks noChangeArrowheads="1"/>
          </p:cNvSpPr>
          <p:nvPr/>
        </p:nvSpPr>
        <p:spPr bwMode="auto">
          <a:xfrm>
            <a:off x="3446015" y="1071553"/>
            <a:ext cx="4119411" cy="707886"/>
          </a:xfrm>
          <a:prstGeom prst="rect">
            <a:avLst/>
          </a:prstGeom>
          <a:solidFill>
            <a:srgbClr val="9D2235"/>
          </a:solidFill>
          <a:ln w="12700">
            <a:solidFill>
              <a:srgbClr val="9D223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000" b="1" dirty="0">
                <a:solidFill>
                  <a:schemeClr val="bg1"/>
                </a:solidFill>
              </a:rPr>
              <a:t>Классификатор строительных ресурсов</a:t>
            </a:r>
          </a:p>
        </p:txBody>
      </p:sp>
      <p:sp>
        <p:nvSpPr>
          <p:cNvPr id="14" name="Прямоугольник 11"/>
          <p:cNvSpPr>
            <a:spLocks noChangeArrowheads="1"/>
          </p:cNvSpPr>
          <p:nvPr/>
        </p:nvSpPr>
        <p:spPr bwMode="auto">
          <a:xfrm>
            <a:off x="1486230" y="1974515"/>
            <a:ext cx="3105402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r>
              <a:rPr lang="ru-RU" altLang="ru-RU" sz="1500" b="1"/>
              <a:t>Материалы, изделия, конструкции</a:t>
            </a:r>
          </a:p>
        </p:txBody>
      </p:sp>
      <p:sp>
        <p:nvSpPr>
          <p:cNvPr id="15" name="Прямоугольник 12"/>
          <p:cNvSpPr>
            <a:spLocks noChangeArrowheads="1"/>
          </p:cNvSpPr>
          <p:nvPr/>
        </p:nvSpPr>
        <p:spPr bwMode="auto">
          <a:xfrm>
            <a:off x="5036246" y="1974515"/>
            <a:ext cx="1417439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r>
              <a:rPr lang="ru-RU" altLang="ru-RU" sz="1500" b="1"/>
              <a:t>Оборудование</a:t>
            </a:r>
          </a:p>
        </p:txBody>
      </p:sp>
      <p:sp>
        <p:nvSpPr>
          <p:cNvPr id="16" name="Прямоугольник 13"/>
          <p:cNvSpPr>
            <a:spLocks noChangeArrowheads="1"/>
          </p:cNvSpPr>
          <p:nvPr/>
        </p:nvSpPr>
        <p:spPr bwMode="auto">
          <a:xfrm>
            <a:off x="7020079" y="1974515"/>
            <a:ext cx="2119619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r>
              <a:rPr lang="ru-RU" altLang="ru-RU" sz="1500" b="1"/>
              <a:t>Машины и механизмы</a:t>
            </a:r>
          </a:p>
        </p:txBody>
      </p:sp>
      <p:cxnSp>
        <p:nvCxnSpPr>
          <p:cNvPr id="19" name="Соединительная линия уступом 18"/>
          <p:cNvCxnSpPr>
            <a:stCxn id="13" idx="1"/>
            <a:endCxn id="14" idx="0"/>
          </p:cNvCxnSpPr>
          <p:nvPr/>
        </p:nvCxnSpPr>
        <p:spPr>
          <a:xfrm rot="10800000" flipV="1">
            <a:off x="3038931" y="1425495"/>
            <a:ext cx="407084" cy="549019"/>
          </a:xfrm>
          <a:prstGeom prst="bentConnector2">
            <a:avLst/>
          </a:prstGeom>
          <a:ln w="19050">
            <a:solidFill>
              <a:srgbClr val="8C674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Соединительная линия уступом 19"/>
          <p:cNvCxnSpPr>
            <a:stCxn id="13" idx="3"/>
            <a:endCxn id="16" idx="0"/>
          </p:cNvCxnSpPr>
          <p:nvPr/>
        </p:nvCxnSpPr>
        <p:spPr>
          <a:xfrm>
            <a:off x="7565426" y="1425496"/>
            <a:ext cx="514463" cy="549019"/>
          </a:xfrm>
          <a:prstGeom prst="bentConnector2">
            <a:avLst/>
          </a:prstGeom>
          <a:ln w="19050">
            <a:solidFill>
              <a:srgbClr val="8C674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endCxn id="15" idx="0"/>
          </p:cNvCxnSpPr>
          <p:nvPr/>
        </p:nvCxnSpPr>
        <p:spPr>
          <a:xfrm>
            <a:off x="5744966" y="1779439"/>
            <a:ext cx="0" cy="195076"/>
          </a:xfrm>
          <a:prstGeom prst="straightConnector1">
            <a:avLst/>
          </a:prstGeom>
          <a:ln w="19050">
            <a:solidFill>
              <a:srgbClr val="8C674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17"/>
          <p:cNvSpPr>
            <a:spLocks noChangeArrowheads="1"/>
          </p:cNvSpPr>
          <p:nvPr/>
        </p:nvSpPr>
        <p:spPr bwMode="auto">
          <a:xfrm>
            <a:off x="2354967" y="2255491"/>
            <a:ext cx="92204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r>
              <a:rPr lang="ru-RU" altLang="ru-RU" b="1" dirty="0"/>
              <a:t>27 книг</a:t>
            </a:r>
          </a:p>
        </p:txBody>
      </p:sp>
      <p:sp>
        <p:nvSpPr>
          <p:cNvPr id="23" name="Прямоугольник 18"/>
          <p:cNvSpPr>
            <a:spLocks noChangeArrowheads="1"/>
          </p:cNvSpPr>
          <p:nvPr/>
        </p:nvSpPr>
        <p:spPr bwMode="auto">
          <a:xfrm>
            <a:off x="2339558" y="4925201"/>
            <a:ext cx="96212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/>
            <a:r>
              <a:rPr lang="ru-RU" altLang="ru-RU" b="1"/>
              <a:t>59 352 </a:t>
            </a:r>
          </a:p>
          <a:p>
            <a:pPr algn="ctr"/>
            <a:r>
              <a:rPr lang="ru-RU" altLang="ru-RU" b="1"/>
              <a:t>ресурса</a:t>
            </a:r>
          </a:p>
        </p:txBody>
      </p:sp>
      <p:cxnSp>
        <p:nvCxnSpPr>
          <p:cNvPr id="24" name="Соединительная линия уступом 23"/>
          <p:cNvCxnSpPr>
            <a:stCxn id="22" idx="1"/>
            <a:endCxn id="25" idx="0"/>
          </p:cNvCxnSpPr>
          <p:nvPr/>
        </p:nvCxnSpPr>
        <p:spPr>
          <a:xfrm rot="10800000" flipV="1">
            <a:off x="1901791" y="2440156"/>
            <a:ext cx="453176" cy="736641"/>
          </a:xfrm>
          <a:prstGeom prst="bentConnector2">
            <a:avLst/>
          </a:prstGeom>
          <a:ln w="19050">
            <a:solidFill>
              <a:srgbClr val="8C674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0"/>
          <p:cNvSpPr>
            <a:spLocks noChangeArrowheads="1"/>
          </p:cNvSpPr>
          <p:nvPr/>
        </p:nvSpPr>
        <p:spPr bwMode="auto">
          <a:xfrm>
            <a:off x="1026816" y="3176798"/>
            <a:ext cx="174995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/>
            <a:r>
              <a:rPr lang="ru-RU" altLang="ru-RU" b="1" dirty="0"/>
              <a:t>11 книг </a:t>
            </a:r>
            <a:r>
              <a:rPr lang="ru-RU" altLang="ru-RU" sz="1400" b="1" dirty="0"/>
              <a:t>Классифицированы по области применения строительного ресурса</a:t>
            </a:r>
          </a:p>
        </p:txBody>
      </p:sp>
      <p:sp>
        <p:nvSpPr>
          <p:cNvPr id="26" name="Прямоугольник 21"/>
          <p:cNvSpPr>
            <a:spLocks noChangeArrowheads="1"/>
          </p:cNvSpPr>
          <p:nvPr/>
        </p:nvSpPr>
        <p:spPr bwMode="auto">
          <a:xfrm>
            <a:off x="2798194" y="3159298"/>
            <a:ext cx="1751341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/>
            <a:r>
              <a:rPr lang="ru-RU" altLang="ru-RU" b="1" dirty="0"/>
              <a:t>16 книг </a:t>
            </a:r>
            <a:r>
              <a:rPr lang="ru-RU" altLang="ru-RU" sz="1400" b="1" dirty="0"/>
              <a:t>Классифицированы по характеристикам строительного ресурса</a:t>
            </a:r>
          </a:p>
        </p:txBody>
      </p:sp>
      <p:cxnSp>
        <p:nvCxnSpPr>
          <p:cNvPr id="27" name="Соединительная линия уступом 26"/>
          <p:cNvCxnSpPr>
            <a:stCxn id="22" idx="3"/>
            <a:endCxn id="26" idx="0"/>
          </p:cNvCxnSpPr>
          <p:nvPr/>
        </p:nvCxnSpPr>
        <p:spPr>
          <a:xfrm>
            <a:off x="3277014" y="2440157"/>
            <a:ext cx="396851" cy="719141"/>
          </a:xfrm>
          <a:prstGeom prst="bentConnector2">
            <a:avLst/>
          </a:prstGeom>
          <a:ln w="19050">
            <a:solidFill>
              <a:srgbClr val="8C674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Соединительная линия уступом 27"/>
          <p:cNvCxnSpPr>
            <a:stCxn id="25" idx="2"/>
            <a:endCxn id="23" idx="1"/>
          </p:cNvCxnSpPr>
          <p:nvPr/>
        </p:nvCxnSpPr>
        <p:spPr>
          <a:xfrm rot="16200000" flipH="1">
            <a:off x="1808165" y="4716973"/>
            <a:ext cx="625019" cy="437767"/>
          </a:xfrm>
          <a:prstGeom prst="bentConnector2">
            <a:avLst/>
          </a:prstGeom>
          <a:ln w="19050">
            <a:solidFill>
              <a:srgbClr val="8C674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Соединительная линия уступом 28"/>
          <p:cNvCxnSpPr>
            <a:stCxn id="26" idx="2"/>
            <a:endCxn id="23" idx="3"/>
          </p:cNvCxnSpPr>
          <p:nvPr/>
        </p:nvCxnSpPr>
        <p:spPr>
          <a:xfrm rot="5400000">
            <a:off x="3058792" y="4633293"/>
            <a:ext cx="857963" cy="372184"/>
          </a:xfrm>
          <a:prstGeom prst="bentConnector2">
            <a:avLst/>
          </a:prstGeom>
          <a:ln w="19050">
            <a:solidFill>
              <a:srgbClr val="8C674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5"/>
          <p:cNvSpPr>
            <a:spLocks noChangeArrowheads="1"/>
          </p:cNvSpPr>
          <p:nvPr/>
        </p:nvSpPr>
        <p:spPr bwMode="auto">
          <a:xfrm>
            <a:off x="5426790" y="2265991"/>
            <a:ext cx="80502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r>
              <a:rPr lang="ru-RU" altLang="ru-RU" b="1" dirty="0"/>
              <a:t>9 книг</a:t>
            </a:r>
          </a:p>
        </p:txBody>
      </p:sp>
      <p:cxnSp>
        <p:nvCxnSpPr>
          <p:cNvPr id="31" name="Прямая со стрелкой 30"/>
          <p:cNvCxnSpPr>
            <a:stCxn id="30" idx="2"/>
          </p:cNvCxnSpPr>
          <p:nvPr/>
        </p:nvCxnSpPr>
        <p:spPr>
          <a:xfrm flipH="1">
            <a:off x="5824923" y="2635323"/>
            <a:ext cx="4382" cy="638624"/>
          </a:xfrm>
          <a:prstGeom prst="straightConnector1">
            <a:avLst/>
          </a:prstGeom>
          <a:ln w="19050">
            <a:solidFill>
              <a:srgbClr val="8C674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28"/>
          <p:cNvSpPr>
            <a:spLocks noChangeArrowheads="1"/>
          </p:cNvSpPr>
          <p:nvPr/>
        </p:nvSpPr>
        <p:spPr bwMode="auto">
          <a:xfrm>
            <a:off x="4989624" y="3228554"/>
            <a:ext cx="1667811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1400" b="1" dirty="0"/>
              <a:t>Классифицированы по функциональному назначению оборудования </a:t>
            </a:r>
          </a:p>
        </p:txBody>
      </p:sp>
      <p:cxnSp>
        <p:nvCxnSpPr>
          <p:cNvPr id="33" name="Прямая со стрелкой 32"/>
          <p:cNvCxnSpPr>
            <a:stCxn id="32" idx="2"/>
            <a:endCxn id="34" idx="0"/>
          </p:cNvCxnSpPr>
          <p:nvPr/>
        </p:nvCxnSpPr>
        <p:spPr>
          <a:xfrm>
            <a:off x="5823530" y="4398105"/>
            <a:ext cx="1393" cy="521846"/>
          </a:xfrm>
          <a:prstGeom prst="straightConnector1">
            <a:avLst/>
          </a:prstGeom>
          <a:ln w="19050">
            <a:solidFill>
              <a:srgbClr val="8C674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0"/>
          <p:cNvSpPr>
            <a:spLocks noChangeArrowheads="1"/>
          </p:cNvSpPr>
          <p:nvPr/>
        </p:nvSpPr>
        <p:spPr bwMode="auto">
          <a:xfrm>
            <a:off x="5282145" y="4919951"/>
            <a:ext cx="10855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/>
            <a:r>
              <a:rPr lang="ru-RU" altLang="ru-RU" b="1"/>
              <a:t>7 712</a:t>
            </a:r>
          </a:p>
          <a:p>
            <a:pPr algn="ctr"/>
            <a:r>
              <a:rPr lang="ru-RU" altLang="ru-RU" b="1"/>
              <a:t>ресурсов</a:t>
            </a:r>
          </a:p>
        </p:txBody>
      </p:sp>
      <p:sp>
        <p:nvSpPr>
          <p:cNvPr id="35" name="Прямоугольник 31"/>
          <p:cNvSpPr>
            <a:spLocks noChangeArrowheads="1"/>
          </p:cNvSpPr>
          <p:nvPr/>
        </p:nvSpPr>
        <p:spPr bwMode="auto">
          <a:xfrm>
            <a:off x="7484408" y="2265991"/>
            <a:ext cx="1171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r>
              <a:rPr lang="ru-RU" altLang="ru-RU" b="1"/>
              <a:t>21 раздел</a:t>
            </a:r>
          </a:p>
        </p:txBody>
      </p:sp>
      <p:sp>
        <p:nvSpPr>
          <p:cNvPr id="36" name="Прямоугольник 32"/>
          <p:cNvSpPr>
            <a:spLocks noChangeArrowheads="1"/>
          </p:cNvSpPr>
          <p:nvPr/>
        </p:nvSpPr>
        <p:spPr bwMode="auto">
          <a:xfrm>
            <a:off x="4746214" y="5833782"/>
            <a:ext cx="2146716" cy="861774"/>
          </a:xfrm>
          <a:prstGeom prst="rect">
            <a:avLst/>
          </a:prstGeom>
          <a:solidFill>
            <a:srgbClr val="9D2235"/>
          </a:solidFill>
          <a:ln w="12700">
            <a:solidFill>
              <a:srgbClr val="9D223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400" b="1" dirty="0">
                <a:solidFill>
                  <a:schemeClr val="bg1"/>
                </a:solidFill>
              </a:rPr>
              <a:t>68 901 позиция</a:t>
            </a:r>
          </a:p>
        </p:txBody>
      </p:sp>
      <p:cxnSp>
        <p:nvCxnSpPr>
          <p:cNvPr id="37" name="Соединительная линия уступом 36"/>
          <p:cNvCxnSpPr>
            <a:stCxn id="23" idx="2"/>
            <a:endCxn id="36" idx="1"/>
          </p:cNvCxnSpPr>
          <p:nvPr/>
        </p:nvCxnSpPr>
        <p:spPr>
          <a:xfrm rot="16200000" flipH="1">
            <a:off x="3436849" y="4955303"/>
            <a:ext cx="693137" cy="1925594"/>
          </a:xfrm>
          <a:prstGeom prst="bentConnector2">
            <a:avLst/>
          </a:prstGeom>
          <a:ln w="19050">
            <a:solidFill>
              <a:srgbClr val="8C674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Соединительная линия уступом 37"/>
          <p:cNvCxnSpPr>
            <a:stCxn id="42" idx="2"/>
            <a:endCxn id="36" idx="3"/>
          </p:cNvCxnSpPr>
          <p:nvPr/>
        </p:nvCxnSpPr>
        <p:spPr>
          <a:xfrm rot="5400000">
            <a:off x="7136051" y="5344160"/>
            <a:ext cx="677388" cy="1163630"/>
          </a:xfrm>
          <a:prstGeom prst="bentConnector2">
            <a:avLst/>
          </a:prstGeom>
          <a:ln w="19050">
            <a:solidFill>
              <a:srgbClr val="8C674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8070273" y="2635323"/>
            <a:ext cx="4808" cy="735488"/>
          </a:xfrm>
          <a:prstGeom prst="straightConnector1">
            <a:avLst/>
          </a:prstGeom>
          <a:ln w="19050">
            <a:solidFill>
              <a:srgbClr val="8C674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7"/>
          <p:cNvSpPr>
            <a:spLocks noChangeArrowheads="1"/>
          </p:cNvSpPr>
          <p:nvPr/>
        </p:nvSpPr>
        <p:spPr bwMode="auto">
          <a:xfrm>
            <a:off x="7091790" y="3344791"/>
            <a:ext cx="1937891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1400" b="1"/>
              <a:t>Классифицированы по области применения</a:t>
            </a:r>
          </a:p>
        </p:txBody>
      </p:sp>
      <p:cxnSp>
        <p:nvCxnSpPr>
          <p:cNvPr id="41" name="Прямая со стрелкой 40"/>
          <p:cNvCxnSpPr>
            <a:stCxn id="40" idx="2"/>
          </p:cNvCxnSpPr>
          <p:nvPr/>
        </p:nvCxnSpPr>
        <p:spPr>
          <a:xfrm flipH="1">
            <a:off x="8056561" y="4083455"/>
            <a:ext cx="4175" cy="857495"/>
          </a:xfrm>
          <a:prstGeom prst="straightConnector1">
            <a:avLst/>
          </a:prstGeom>
          <a:ln w="19050">
            <a:solidFill>
              <a:srgbClr val="8C674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ик 39"/>
          <p:cNvSpPr>
            <a:spLocks noChangeArrowheads="1"/>
          </p:cNvSpPr>
          <p:nvPr/>
        </p:nvSpPr>
        <p:spPr bwMode="auto">
          <a:xfrm>
            <a:off x="7513782" y="4940950"/>
            <a:ext cx="10855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/>
            <a:r>
              <a:rPr lang="ru-RU" altLang="ru-RU" b="1"/>
              <a:t>1 837</a:t>
            </a:r>
          </a:p>
          <a:p>
            <a:pPr algn="ctr"/>
            <a:r>
              <a:rPr lang="ru-RU" altLang="ru-RU" b="1"/>
              <a:t>ресурсов</a:t>
            </a:r>
          </a:p>
        </p:txBody>
      </p:sp>
      <p:cxnSp>
        <p:nvCxnSpPr>
          <p:cNvPr id="43" name="Прямая со стрелкой 42"/>
          <p:cNvCxnSpPr>
            <a:stCxn id="34" idx="2"/>
          </p:cNvCxnSpPr>
          <p:nvPr/>
        </p:nvCxnSpPr>
        <p:spPr>
          <a:xfrm flipH="1">
            <a:off x="5824921" y="5566282"/>
            <a:ext cx="2" cy="309129"/>
          </a:xfrm>
          <a:prstGeom prst="straightConnector1">
            <a:avLst/>
          </a:prstGeom>
          <a:ln w="19050">
            <a:solidFill>
              <a:srgbClr val="8C674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5690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807</TotalTime>
  <Words>1029</Words>
  <Application>Microsoft Office PowerPoint</Application>
  <PresentationFormat>Произвольный</PresentationFormat>
  <Paragraphs>234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Tahoma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Sergey Chelyapin</dc:creator>
  <cp:lastModifiedBy>Шашков Д.Е.</cp:lastModifiedBy>
  <cp:revision>153</cp:revision>
  <cp:lastPrinted>2017-03-27T13:09:43Z</cp:lastPrinted>
  <dcterms:created xsi:type="dcterms:W3CDTF">2016-11-16T10:48:18Z</dcterms:created>
  <dcterms:modified xsi:type="dcterms:W3CDTF">2017-05-26T13:50:50Z</dcterms:modified>
</cp:coreProperties>
</file>